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3"/>
  </p:notesMasterIdLst>
  <p:sldIdLst>
    <p:sldId id="256" r:id="rId2"/>
    <p:sldId id="284" r:id="rId3"/>
    <p:sldId id="259" r:id="rId4"/>
    <p:sldId id="261" r:id="rId5"/>
    <p:sldId id="384" r:id="rId6"/>
    <p:sldId id="398" r:id="rId7"/>
    <p:sldId id="385" r:id="rId8"/>
    <p:sldId id="298" r:id="rId9"/>
    <p:sldId id="367" r:id="rId10"/>
    <p:sldId id="393" r:id="rId11"/>
    <p:sldId id="399" r:id="rId12"/>
    <p:sldId id="313" r:id="rId13"/>
    <p:sldId id="332" r:id="rId14"/>
    <p:sldId id="400" r:id="rId15"/>
    <p:sldId id="401" r:id="rId16"/>
    <p:sldId id="402" r:id="rId17"/>
    <p:sldId id="403" r:id="rId18"/>
    <p:sldId id="404" r:id="rId19"/>
    <p:sldId id="405" r:id="rId20"/>
    <p:sldId id="406" r:id="rId21"/>
    <p:sldId id="407" r:id="rId22"/>
    <p:sldId id="408" r:id="rId23"/>
    <p:sldId id="409" r:id="rId24"/>
    <p:sldId id="304" r:id="rId25"/>
    <p:sldId id="390" r:id="rId26"/>
    <p:sldId id="410" r:id="rId27"/>
    <p:sldId id="411" r:id="rId28"/>
    <p:sldId id="413" r:id="rId29"/>
    <p:sldId id="414" r:id="rId30"/>
    <p:sldId id="329" r:id="rId31"/>
    <p:sldId id="274"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Lora" pitchFamily="2" charset="0"/>
      <p:regular r:id="rId38"/>
      <p:bold r:id="rId39"/>
      <p:italic r:id="rId40"/>
      <p:boldItalic r:id="rId41"/>
    </p:embeddedFont>
    <p:embeddedFont>
      <p:font typeface="Quattrocento Sans" panose="020B0502050000020003"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2" autoAdjust="0"/>
    <p:restoredTop sz="94660"/>
  </p:normalViewPr>
  <p:slideViewPr>
    <p:cSldViewPr snapToGrid="0">
      <p:cViewPr varScale="1">
        <p:scale>
          <a:sx n="214" d="100"/>
          <a:sy n="214" d="100"/>
        </p:scale>
        <p:origin x="300"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193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4428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33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81091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6568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2312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0322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2894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8692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471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d5a3b4cb5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d5a3b4cb5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8176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6357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5034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9890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1701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0594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915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2410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9402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778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758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185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768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66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92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4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chemeClr val="accent1"/>
                </a:highlight>
              </a:defRPr>
            </a:lvl1pPr>
            <a:lvl2pPr lvl="1" rtl="0">
              <a:spcBef>
                <a:spcPts val="0"/>
              </a:spcBef>
              <a:spcAft>
                <a:spcPts val="0"/>
              </a:spcAft>
              <a:buClr>
                <a:schemeClr val="dk2"/>
              </a:buClr>
              <a:buSzPts val="1400"/>
              <a:buNone/>
              <a:defRPr sz="1400">
                <a:solidFill>
                  <a:schemeClr val="dk2"/>
                </a:solidFill>
                <a:highlight>
                  <a:schemeClr val="accent1"/>
                </a:highlight>
              </a:defRPr>
            </a:lvl2pPr>
            <a:lvl3pPr lvl="2" rtl="0">
              <a:spcBef>
                <a:spcPts val="0"/>
              </a:spcBef>
              <a:spcAft>
                <a:spcPts val="0"/>
              </a:spcAft>
              <a:buClr>
                <a:schemeClr val="dk2"/>
              </a:buClr>
              <a:buSzPts val="1400"/>
              <a:buNone/>
              <a:defRPr sz="1400">
                <a:solidFill>
                  <a:schemeClr val="dk2"/>
                </a:solidFill>
                <a:highlight>
                  <a:schemeClr val="accent1"/>
                </a:highlight>
              </a:defRPr>
            </a:lvl3pPr>
            <a:lvl4pPr lvl="3" rtl="0">
              <a:spcBef>
                <a:spcPts val="0"/>
              </a:spcBef>
              <a:spcAft>
                <a:spcPts val="0"/>
              </a:spcAft>
              <a:buClr>
                <a:schemeClr val="dk2"/>
              </a:buClr>
              <a:buSzPts val="1400"/>
              <a:buNone/>
              <a:defRPr sz="1400">
                <a:solidFill>
                  <a:schemeClr val="dk2"/>
                </a:solidFill>
                <a:highlight>
                  <a:schemeClr val="accent1"/>
                </a:highlight>
              </a:defRPr>
            </a:lvl4pPr>
            <a:lvl5pPr lvl="4" rtl="0">
              <a:spcBef>
                <a:spcPts val="0"/>
              </a:spcBef>
              <a:spcAft>
                <a:spcPts val="0"/>
              </a:spcAft>
              <a:buClr>
                <a:schemeClr val="dk2"/>
              </a:buClr>
              <a:buSzPts val="1400"/>
              <a:buNone/>
              <a:defRPr sz="1400">
                <a:solidFill>
                  <a:schemeClr val="dk2"/>
                </a:solidFill>
                <a:highlight>
                  <a:schemeClr val="accent1"/>
                </a:highlight>
              </a:defRPr>
            </a:lvl5pPr>
            <a:lvl6pPr lvl="5" rtl="0">
              <a:spcBef>
                <a:spcPts val="0"/>
              </a:spcBef>
              <a:spcAft>
                <a:spcPts val="0"/>
              </a:spcAft>
              <a:buClr>
                <a:schemeClr val="dk2"/>
              </a:buClr>
              <a:buSzPts val="1400"/>
              <a:buNone/>
              <a:defRPr sz="1400">
                <a:solidFill>
                  <a:schemeClr val="dk2"/>
                </a:solidFill>
                <a:highlight>
                  <a:schemeClr val="accent1"/>
                </a:highlight>
              </a:defRPr>
            </a:lvl6pPr>
            <a:lvl7pPr lvl="6" rtl="0">
              <a:spcBef>
                <a:spcPts val="0"/>
              </a:spcBef>
              <a:spcAft>
                <a:spcPts val="0"/>
              </a:spcAft>
              <a:buClr>
                <a:schemeClr val="dk2"/>
              </a:buClr>
              <a:buSzPts val="1400"/>
              <a:buNone/>
              <a:defRPr sz="1400">
                <a:solidFill>
                  <a:schemeClr val="dk2"/>
                </a:solidFill>
                <a:highlight>
                  <a:schemeClr val="accent1"/>
                </a:highlight>
              </a:defRPr>
            </a:lvl7pPr>
            <a:lvl8pPr lvl="7" rtl="0">
              <a:spcBef>
                <a:spcPts val="0"/>
              </a:spcBef>
              <a:spcAft>
                <a:spcPts val="0"/>
              </a:spcAft>
              <a:buClr>
                <a:schemeClr val="dk2"/>
              </a:buClr>
              <a:buSzPts val="1400"/>
              <a:buNone/>
              <a:defRPr sz="1400">
                <a:solidFill>
                  <a:schemeClr val="dk2"/>
                </a:solidFill>
                <a:highlight>
                  <a:schemeClr val="accent1"/>
                </a:highlight>
              </a:defRPr>
            </a:lvl8pPr>
            <a:lvl9pPr lvl="8" rtl="0">
              <a:spcBef>
                <a:spcPts val="0"/>
              </a:spcBef>
              <a:spcAft>
                <a:spcPts val="0"/>
              </a:spcAft>
              <a:buClr>
                <a:schemeClr val="dk2"/>
              </a:buClr>
              <a:buSzPts val="1400"/>
              <a:buNone/>
              <a:defRPr sz="1400">
                <a:solidFill>
                  <a:schemeClr val="dk2"/>
                </a:solidFill>
                <a:highlight>
                  <a:schemeClr val="accent1"/>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52" name="Google Shape;52;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896549"/>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996630" y="2003888"/>
            <a:ext cx="814737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dirty="0"/>
              <a:t>Liver Metabolomics Analysis in Mouse Model of Fentanyl</a:t>
            </a:r>
            <a:r>
              <a:rPr lang="ar-SA" sz="3200" dirty="0"/>
              <a:t> </a:t>
            </a:r>
            <a:r>
              <a:rPr lang="en-US" sz="3200" dirty="0"/>
              <a:t>Overdose Treated with Beta-Lactam</a:t>
            </a:r>
            <a:endParaRPr sz="3200" dirty="0"/>
          </a:p>
        </p:txBody>
      </p:sp>
      <p:grpSp>
        <p:nvGrpSpPr>
          <p:cNvPr id="72" name="Google Shape;72;p12"/>
          <p:cNvGrpSpPr/>
          <p:nvPr/>
        </p:nvGrpSpPr>
        <p:grpSpPr>
          <a:xfrm>
            <a:off x="1299165" y="3511424"/>
            <a:ext cx="215966" cy="342399"/>
            <a:chOff x="6718575" y="2318625"/>
            <a:chExt cx="256950" cy="407375"/>
          </a:xfrm>
        </p:grpSpPr>
        <p:sp>
          <p:nvSpPr>
            <p:cNvPr id="73" name="Google Shape;73;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71;p12">
            <a:extLst>
              <a:ext uri="{FF2B5EF4-FFF2-40B4-BE49-F238E27FC236}">
                <a16:creationId xmlns:a16="http://schemas.microsoft.com/office/drawing/2014/main" id="{C0FF17C8-2EA0-4CA2-B325-8723A0E1B5DF}"/>
              </a:ext>
            </a:extLst>
          </p:cNvPr>
          <p:cNvSpPr txBox="1">
            <a:spLocks/>
          </p:cNvSpPr>
          <p:nvPr/>
        </p:nvSpPr>
        <p:spPr>
          <a:xfrm>
            <a:off x="1657903" y="3450377"/>
            <a:ext cx="452370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2pPr>
            <a:lvl3pPr marR="0" lvl="2"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3pPr>
            <a:lvl4pPr marR="0" lvl="3"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4pPr>
            <a:lvl5pPr marR="0" lvl="4"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5pPr>
            <a:lvl6pPr marR="0" lvl="5"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6pPr>
            <a:lvl7pPr marR="0" lvl="6"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7pPr>
            <a:lvl8pPr marR="0" lvl="7"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8pPr>
            <a:lvl9pPr marR="0" lvl="8"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9pPr>
          </a:lstStyle>
          <a:p>
            <a:r>
              <a:rPr lang="en-US" sz="1200" dirty="0"/>
              <a:t>Presented by:</a:t>
            </a:r>
          </a:p>
          <a:p>
            <a:r>
              <a:rPr lang="en-US" sz="1200" b="0" dirty="0"/>
              <a:t>Abdulrahman </a:t>
            </a:r>
            <a:r>
              <a:rPr lang="en-US" sz="1200" b="0" dirty="0" err="1"/>
              <a:t>Alhumaydhi</a:t>
            </a:r>
            <a:r>
              <a:rPr lang="en-US" sz="1200" b="0" dirty="0"/>
              <a:t>, Bandar Arif </a:t>
            </a:r>
          </a:p>
          <a:p>
            <a:r>
              <a:rPr lang="en-US" sz="1200" dirty="0"/>
              <a:t>Supervised by: </a:t>
            </a:r>
          </a:p>
          <a:p>
            <a:r>
              <a:rPr lang="en-US" sz="1200" b="0" dirty="0"/>
              <a:t>Dr. Fawaz </a:t>
            </a:r>
            <a:r>
              <a:rPr lang="en-US" sz="1200" b="0" dirty="0" err="1"/>
              <a:t>Alasmari</a:t>
            </a:r>
            <a:endParaRPr lang="en-US" sz="1200" b="0" dirty="0"/>
          </a:p>
        </p:txBody>
      </p:sp>
      <p:pic>
        <p:nvPicPr>
          <p:cNvPr id="2" name="Picture 1" descr="Text&#10;&#10;Description automatically generated">
            <a:extLst>
              <a:ext uri="{FF2B5EF4-FFF2-40B4-BE49-F238E27FC236}">
                <a16:creationId xmlns:a16="http://schemas.microsoft.com/office/drawing/2014/main" id="{627A8BDC-BBA8-7B35-7FC5-10F47CBC1824}"/>
              </a:ext>
            </a:extLst>
          </p:cNvPr>
          <p:cNvPicPr>
            <a:picLocks noChangeAspect="1"/>
          </p:cNvPicPr>
          <p:nvPr/>
        </p:nvPicPr>
        <p:blipFill>
          <a:blip r:embed="rId3"/>
          <a:stretch>
            <a:fillRect/>
          </a:stretch>
        </p:blipFill>
        <p:spPr>
          <a:xfrm>
            <a:off x="52074" y="33894"/>
            <a:ext cx="1379850" cy="530092"/>
          </a:xfrm>
          <a:prstGeom prst="rect">
            <a:avLst/>
          </a:prstGeom>
        </p:spPr>
      </p:pic>
      <p:pic>
        <p:nvPicPr>
          <p:cNvPr id="3" name="Picture 2" descr="Text&#10;&#10;Description automatically generated">
            <a:extLst>
              <a:ext uri="{FF2B5EF4-FFF2-40B4-BE49-F238E27FC236}">
                <a16:creationId xmlns:a16="http://schemas.microsoft.com/office/drawing/2014/main" id="{B7D273E5-374D-291F-5F5F-E9A9F9CDCA5B}"/>
              </a:ext>
            </a:extLst>
          </p:cNvPr>
          <p:cNvPicPr>
            <a:picLocks noChangeAspect="1"/>
          </p:cNvPicPr>
          <p:nvPr/>
        </p:nvPicPr>
        <p:blipFill>
          <a:blip r:embed="rId4"/>
          <a:stretch>
            <a:fillRect/>
          </a:stretch>
        </p:blipFill>
        <p:spPr>
          <a:xfrm>
            <a:off x="7239618" y="33894"/>
            <a:ext cx="1876168" cy="5300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Experimental timeline</a:t>
            </a:r>
            <a:endParaRPr b="0"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4" name="Arrow: Right 3">
            <a:extLst>
              <a:ext uri="{FF2B5EF4-FFF2-40B4-BE49-F238E27FC236}">
                <a16:creationId xmlns:a16="http://schemas.microsoft.com/office/drawing/2014/main" id="{02E9C956-A9AA-2693-862E-E9569D782203}"/>
              </a:ext>
            </a:extLst>
          </p:cNvPr>
          <p:cNvSpPr/>
          <p:nvPr/>
        </p:nvSpPr>
        <p:spPr>
          <a:xfrm>
            <a:off x="417397" y="1888072"/>
            <a:ext cx="1310615" cy="128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Quattrocento Sans" panose="020B0502050000020003" pitchFamily="34" charset="0"/>
              </a:rPr>
              <a:t>Begin injections</a:t>
            </a:r>
          </a:p>
        </p:txBody>
      </p:sp>
      <p:sp>
        <p:nvSpPr>
          <p:cNvPr id="5" name="Oval 4">
            <a:extLst>
              <a:ext uri="{FF2B5EF4-FFF2-40B4-BE49-F238E27FC236}">
                <a16:creationId xmlns:a16="http://schemas.microsoft.com/office/drawing/2014/main" id="{996EE1D2-3DF1-FD6A-DC9E-CC72EC89B931}"/>
              </a:ext>
            </a:extLst>
          </p:cNvPr>
          <p:cNvSpPr/>
          <p:nvPr/>
        </p:nvSpPr>
        <p:spPr>
          <a:xfrm>
            <a:off x="0" y="2274986"/>
            <a:ext cx="684336" cy="5754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Quattrocento Sans" panose="020B0502050000020003" pitchFamily="34" charset="0"/>
              </a:rPr>
              <a:t>Day 1</a:t>
            </a:r>
          </a:p>
        </p:txBody>
      </p:sp>
      <p:sp>
        <p:nvSpPr>
          <p:cNvPr id="6" name="Arrow: Right 5">
            <a:extLst>
              <a:ext uri="{FF2B5EF4-FFF2-40B4-BE49-F238E27FC236}">
                <a16:creationId xmlns:a16="http://schemas.microsoft.com/office/drawing/2014/main" id="{4D7E329C-CB7D-91BB-DF3F-64259A3458D0}"/>
              </a:ext>
            </a:extLst>
          </p:cNvPr>
          <p:cNvSpPr/>
          <p:nvPr/>
        </p:nvSpPr>
        <p:spPr>
          <a:xfrm>
            <a:off x="2295831" y="1888072"/>
            <a:ext cx="1310615" cy="128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dirty="0">
                <a:solidFill>
                  <a:schemeClr val="tx1"/>
                </a:solidFill>
                <a:latin typeface="Quattrocento Sans" panose="020B0502050000020003" pitchFamily="34" charset="0"/>
              </a:rPr>
              <a:t>Injections on alternate days</a:t>
            </a:r>
          </a:p>
        </p:txBody>
      </p:sp>
      <p:sp>
        <p:nvSpPr>
          <p:cNvPr id="7" name="Oval 6">
            <a:extLst>
              <a:ext uri="{FF2B5EF4-FFF2-40B4-BE49-F238E27FC236}">
                <a16:creationId xmlns:a16="http://schemas.microsoft.com/office/drawing/2014/main" id="{3F30D193-51A8-4DEF-43B5-02E628A40FC4}"/>
              </a:ext>
            </a:extLst>
          </p:cNvPr>
          <p:cNvSpPr/>
          <p:nvPr/>
        </p:nvSpPr>
        <p:spPr>
          <a:xfrm>
            <a:off x="1841576" y="2297104"/>
            <a:ext cx="602027" cy="54308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Quattrocento Sans" panose="020B0502050000020003" pitchFamily="34" charset="0"/>
              </a:rPr>
              <a:t>Day 3,5,7</a:t>
            </a:r>
          </a:p>
        </p:txBody>
      </p:sp>
      <p:sp>
        <p:nvSpPr>
          <p:cNvPr id="8" name="TextBox 7">
            <a:extLst>
              <a:ext uri="{FF2B5EF4-FFF2-40B4-BE49-F238E27FC236}">
                <a16:creationId xmlns:a16="http://schemas.microsoft.com/office/drawing/2014/main" id="{9E28DEF3-63AD-E741-3AA5-F5B778B1A059}"/>
              </a:ext>
            </a:extLst>
          </p:cNvPr>
          <p:cNvSpPr txBox="1"/>
          <p:nvPr/>
        </p:nvSpPr>
        <p:spPr>
          <a:xfrm>
            <a:off x="1709135" y="3495723"/>
            <a:ext cx="2603415" cy="1084208"/>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100" dirty="0">
                <a:latin typeface="Quattrocento Sans" panose="020B0502050000020003" pitchFamily="34" charset="0"/>
              </a:rPr>
              <a:t>Normal Saline 200- 250mcg/mice  </a:t>
            </a:r>
          </a:p>
          <a:p>
            <a:pPr marL="171450" indent="-171450">
              <a:lnSpc>
                <a:spcPct val="150000"/>
              </a:lnSpc>
              <a:buFont typeface="Arial" panose="020B0604020202020204" pitchFamily="34" charset="0"/>
              <a:buChar char="•"/>
            </a:pPr>
            <a:r>
              <a:rPr lang="en-US" sz="1100" dirty="0">
                <a:latin typeface="Quattrocento Sans" panose="020B0502050000020003" pitchFamily="34" charset="0"/>
              </a:rPr>
              <a:t>Fentanyl 50mcg/kg </a:t>
            </a:r>
          </a:p>
          <a:p>
            <a:pPr marL="171450" indent="-171450">
              <a:lnSpc>
                <a:spcPct val="150000"/>
              </a:lnSpc>
              <a:buFont typeface="Arial" panose="020B0604020202020204" pitchFamily="34" charset="0"/>
              <a:buChar char="•"/>
            </a:pPr>
            <a:r>
              <a:rPr lang="en-US" sz="1100" dirty="0">
                <a:latin typeface="Quattrocento Sans" panose="020B0502050000020003" pitchFamily="34" charset="0"/>
              </a:rPr>
              <a:t>Ceftriaxone 200mg/kg</a:t>
            </a:r>
          </a:p>
          <a:p>
            <a:pPr marL="171450" indent="-171450">
              <a:lnSpc>
                <a:spcPct val="150000"/>
              </a:lnSpc>
              <a:buFont typeface="Arial" panose="020B0604020202020204" pitchFamily="34" charset="0"/>
              <a:buChar char="•"/>
            </a:pPr>
            <a:r>
              <a:rPr lang="en-US" sz="1100" dirty="0">
                <a:latin typeface="Quattrocento Sans" panose="020B0502050000020003" pitchFamily="34" charset="0"/>
              </a:rPr>
              <a:t>MC100093 200mg/kg</a:t>
            </a:r>
          </a:p>
        </p:txBody>
      </p:sp>
      <p:sp>
        <p:nvSpPr>
          <p:cNvPr id="9" name="Arrow: Right 8">
            <a:extLst>
              <a:ext uri="{FF2B5EF4-FFF2-40B4-BE49-F238E27FC236}">
                <a16:creationId xmlns:a16="http://schemas.microsoft.com/office/drawing/2014/main" id="{02B374C0-381A-FB99-5CF2-2427F04A60AF}"/>
              </a:ext>
            </a:extLst>
          </p:cNvPr>
          <p:cNvSpPr/>
          <p:nvPr/>
        </p:nvSpPr>
        <p:spPr>
          <a:xfrm>
            <a:off x="4174265" y="1888072"/>
            <a:ext cx="1310615" cy="128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tx1"/>
                </a:solidFill>
                <a:latin typeface="Quattrocento Sans" panose="020B0502050000020003" pitchFamily="34" charset="0"/>
              </a:rPr>
              <a:t>Overdose</a:t>
            </a:r>
          </a:p>
        </p:txBody>
      </p:sp>
      <p:sp>
        <p:nvSpPr>
          <p:cNvPr id="10" name="Oval 9">
            <a:extLst>
              <a:ext uri="{FF2B5EF4-FFF2-40B4-BE49-F238E27FC236}">
                <a16:creationId xmlns:a16="http://schemas.microsoft.com/office/drawing/2014/main" id="{2F90163D-ED1E-0269-BA52-8BD35065F457}"/>
              </a:ext>
            </a:extLst>
          </p:cNvPr>
          <p:cNvSpPr/>
          <p:nvPr/>
        </p:nvSpPr>
        <p:spPr>
          <a:xfrm>
            <a:off x="3727750" y="2297104"/>
            <a:ext cx="602027" cy="54308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Quattrocento Sans" panose="020B0502050000020003" pitchFamily="34" charset="0"/>
              </a:rPr>
              <a:t>Day 9</a:t>
            </a:r>
          </a:p>
        </p:txBody>
      </p:sp>
      <p:sp>
        <p:nvSpPr>
          <p:cNvPr id="11" name="TextBox 10">
            <a:extLst>
              <a:ext uri="{FF2B5EF4-FFF2-40B4-BE49-F238E27FC236}">
                <a16:creationId xmlns:a16="http://schemas.microsoft.com/office/drawing/2014/main" id="{7CC098F8-9969-43CD-3CE9-759B89BBD0AD}"/>
              </a:ext>
            </a:extLst>
          </p:cNvPr>
          <p:cNvSpPr txBox="1"/>
          <p:nvPr/>
        </p:nvSpPr>
        <p:spPr>
          <a:xfrm>
            <a:off x="3970720" y="3522140"/>
            <a:ext cx="2603415" cy="322461"/>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100" dirty="0">
                <a:latin typeface="Quattrocento Sans" panose="020B0502050000020003" pitchFamily="34" charset="0"/>
              </a:rPr>
              <a:t>Fentanyl 500 mcg/kg</a:t>
            </a:r>
          </a:p>
        </p:txBody>
      </p:sp>
      <p:sp>
        <p:nvSpPr>
          <p:cNvPr id="12" name="Arrow: Right 11">
            <a:extLst>
              <a:ext uri="{FF2B5EF4-FFF2-40B4-BE49-F238E27FC236}">
                <a16:creationId xmlns:a16="http://schemas.microsoft.com/office/drawing/2014/main" id="{4E80A5C5-1DDF-831E-AC6A-DCF48D2FDC62}"/>
              </a:ext>
            </a:extLst>
          </p:cNvPr>
          <p:cNvSpPr/>
          <p:nvPr/>
        </p:nvSpPr>
        <p:spPr>
          <a:xfrm>
            <a:off x="6018491" y="1888072"/>
            <a:ext cx="1310615" cy="128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tx1"/>
                </a:solidFill>
                <a:latin typeface="Quattrocento Sans" panose="020B0502050000020003" pitchFamily="34" charset="0"/>
              </a:rPr>
              <a:t>Sacrificing</a:t>
            </a:r>
          </a:p>
        </p:txBody>
      </p:sp>
      <p:sp>
        <p:nvSpPr>
          <p:cNvPr id="13" name="Oval 12">
            <a:extLst>
              <a:ext uri="{FF2B5EF4-FFF2-40B4-BE49-F238E27FC236}">
                <a16:creationId xmlns:a16="http://schemas.microsoft.com/office/drawing/2014/main" id="{170994FA-E3BC-B620-91B6-C2A2562CEEF0}"/>
              </a:ext>
            </a:extLst>
          </p:cNvPr>
          <p:cNvSpPr/>
          <p:nvPr/>
        </p:nvSpPr>
        <p:spPr>
          <a:xfrm>
            <a:off x="5545906" y="2297104"/>
            <a:ext cx="602027" cy="54308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Quattrocento Sans" panose="020B0502050000020003" pitchFamily="34" charset="0"/>
              </a:rPr>
              <a:t>Day 10,11,12</a:t>
            </a:r>
          </a:p>
        </p:txBody>
      </p:sp>
      <p:sp>
        <p:nvSpPr>
          <p:cNvPr id="14" name="Arrow: Right 13">
            <a:extLst>
              <a:ext uri="{FF2B5EF4-FFF2-40B4-BE49-F238E27FC236}">
                <a16:creationId xmlns:a16="http://schemas.microsoft.com/office/drawing/2014/main" id="{D27D15D5-164F-3129-7D45-FCAB609C2D3F}"/>
              </a:ext>
            </a:extLst>
          </p:cNvPr>
          <p:cNvSpPr/>
          <p:nvPr/>
        </p:nvSpPr>
        <p:spPr>
          <a:xfrm>
            <a:off x="7706458" y="1942341"/>
            <a:ext cx="1310615" cy="128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latin typeface="Quattrocento Sans" panose="020B0502050000020003" pitchFamily="34" charset="0"/>
              </a:rPr>
              <a:t>Metabolomic analysis</a:t>
            </a:r>
          </a:p>
        </p:txBody>
      </p:sp>
      <p:sp>
        <p:nvSpPr>
          <p:cNvPr id="15" name="Oval 14">
            <a:extLst>
              <a:ext uri="{FF2B5EF4-FFF2-40B4-BE49-F238E27FC236}">
                <a16:creationId xmlns:a16="http://schemas.microsoft.com/office/drawing/2014/main" id="{768A7D93-B676-09B1-AFB9-00A71CA13313}"/>
              </a:ext>
            </a:extLst>
          </p:cNvPr>
          <p:cNvSpPr/>
          <p:nvPr/>
        </p:nvSpPr>
        <p:spPr>
          <a:xfrm>
            <a:off x="7329106" y="2307307"/>
            <a:ext cx="602027" cy="54308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Quattrocento Sans" panose="020B0502050000020003" pitchFamily="34" charset="0"/>
              </a:rPr>
              <a:t>Post-</a:t>
            </a:r>
          </a:p>
          <a:p>
            <a:pPr algn="ctr"/>
            <a:r>
              <a:rPr lang="en-US" sz="800" dirty="0">
                <a:solidFill>
                  <a:schemeClr val="tx1"/>
                </a:solidFill>
                <a:latin typeface="Quattrocento Sans" panose="020B0502050000020003" pitchFamily="34" charset="0"/>
              </a:rPr>
              <a:t>injection</a:t>
            </a:r>
          </a:p>
        </p:txBody>
      </p:sp>
      <p:pic>
        <p:nvPicPr>
          <p:cNvPr id="18" name="Picture 17">
            <a:extLst>
              <a:ext uri="{FF2B5EF4-FFF2-40B4-BE49-F238E27FC236}">
                <a16:creationId xmlns:a16="http://schemas.microsoft.com/office/drawing/2014/main" id="{60C9FE8D-D7A9-94A5-F7C0-52E21D878993}"/>
              </a:ext>
            </a:extLst>
          </p:cNvPr>
          <p:cNvPicPr>
            <a:picLocks noChangeAspect="1"/>
          </p:cNvPicPr>
          <p:nvPr/>
        </p:nvPicPr>
        <p:blipFill>
          <a:blip r:embed="rId3"/>
          <a:stretch>
            <a:fillRect/>
          </a:stretch>
        </p:blipFill>
        <p:spPr>
          <a:xfrm>
            <a:off x="145439" y="3320334"/>
            <a:ext cx="1542037" cy="1079426"/>
          </a:xfrm>
          <a:prstGeom prst="rect">
            <a:avLst/>
          </a:prstGeom>
        </p:spPr>
      </p:pic>
      <p:pic>
        <p:nvPicPr>
          <p:cNvPr id="2" name="Picture 1">
            <a:extLst>
              <a:ext uri="{FF2B5EF4-FFF2-40B4-BE49-F238E27FC236}">
                <a16:creationId xmlns:a16="http://schemas.microsoft.com/office/drawing/2014/main" id="{E6E796A9-E831-F6D6-EF08-256EC6178B8B}"/>
              </a:ext>
            </a:extLst>
          </p:cNvPr>
          <p:cNvPicPr>
            <a:picLocks noChangeAspect="1"/>
          </p:cNvPicPr>
          <p:nvPr/>
        </p:nvPicPr>
        <p:blipFill>
          <a:blip r:embed="rId4"/>
          <a:stretch>
            <a:fillRect/>
          </a:stretch>
        </p:blipFill>
        <p:spPr>
          <a:xfrm>
            <a:off x="7385561" y="3351782"/>
            <a:ext cx="1529418" cy="914716"/>
          </a:xfrm>
          <a:prstGeom prst="rect">
            <a:avLst/>
          </a:prstGeom>
        </p:spPr>
      </p:pic>
      <p:sp>
        <p:nvSpPr>
          <p:cNvPr id="20" name="AutoShape 2" descr="Y Maze Test - Creative Biolabs">
            <a:extLst>
              <a:ext uri="{FF2B5EF4-FFF2-40B4-BE49-F238E27FC236}">
                <a16:creationId xmlns:a16="http://schemas.microsoft.com/office/drawing/2014/main" id="{8BC1C28F-4BA1-2AF3-B70D-1FF6954B2F0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descr="Icon&#10;&#10;Description automatically generated">
            <a:extLst>
              <a:ext uri="{FF2B5EF4-FFF2-40B4-BE49-F238E27FC236}">
                <a16:creationId xmlns:a16="http://schemas.microsoft.com/office/drawing/2014/main" id="{9CF44C63-CC72-48AB-F807-B1AA0D475294}"/>
              </a:ext>
            </a:extLst>
          </p:cNvPr>
          <p:cNvPicPr>
            <a:picLocks noChangeAspect="1"/>
          </p:cNvPicPr>
          <p:nvPr/>
        </p:nvPicPr>
        <p:blipFill>
          <a:blip r:embed="rId5"/>
          <a:stretch>
            <a:fillRect/>
          </a:stretch>
        </p:blipFill>
        <p:spPr>
          <a:xfrm>
            <a:off x="6011677" y="3249218"/>
            <a:ext cx="1019084" cy="1211174"/>
          </a:xfrm>
          <a:prstGeom prst="rect">
            <a:avLst/>
          </a:prstGeom>
        </p:spPr>
      </p:pic>
      <p:pic>
        <p:nvPicPr>
          <p:cNvPr id="17" name="Picture 16" descr="Text&#10;&#10;Description automatically generated">
            <a:extLst>
              <a:ext uri="{FF2B5EF4-FFF2-40B4-BE49-F238E27FC236}">
                <a16:creationId xmlns:a16="http://schemas.microsoft.com/office/drawing/2014/main" id="{76CABFD0-694C-1C24-76E7-64CAF17E068C}"/>
              </a:ext>
            </a:extLst>
          </p:cNvPr>
          <p:cNvPicPr>
            <a:picLocks noChangeAspect="1"/>
          </p:cNvPicPr>
          <p:nvPr/>
        </p:nvPicPr>
        <p:blipFill>
          <a:blip r:embed="rId6"/>
          <a:stretch>
            <a:fillRect/>
          </a:stretch>
        </p:blipFill>
        <p:spPr>
          <a:xfrm>
            <a:off x="52074" y="33894"/>
            <a:ext cx="1379850" cy="530092"/>
          </a:xfrm>
          <a:prstGeom prst="rect">
            <a:avLst/>
          </a:prstGeom>
        </p:spPr>
      </p:pic>
      <p:pic>
        <p:nvPicPr>
          <p:cNvPr id="21" name="Picture 20" descr="Text&#10;&#10;Description automatically generated">
            <a:extLst>
              <a:ext uri="{FF2B5EF4-FFF2-40B4-BE49-F238E27FC236}">
                <a16:creationId xmlns:a16="http://schemas.microsoft.com/office/drawing/2014/main" id="{262BCB9F-1BC9-EB1D-9FDE-715C407841FD}"/>
              </a:ext>
            </a:extLst>
          </p:cNvPr>
          <p:cNvPicPr>
            <a:picLocks noChangeAspect="1"/>
          </p:cNvPicPr>
          <p:nvPr/>
        </p:nvPicPr>
        <p:blipFill>
          <a:blip r:embed="rId7"/>
          <a:stretch>
            <a:fillRect/>
          </a:stretch>
        </p:blipFill>
        <p:spPr>
          <a:xfrm>
            <a:off x="7239618" y="33894"/>
            <a:ext cx="1876168" cy="530092"/>
          </a:xfrm>
          <a:prstGeom prst="rect">
            <a:avLst/>
          </a:prstGeom>
        </p:spPr>
      </p:pic>
    </p:spTree>
    <p:extLst>
      <p:ext uri="{BB962C8B-B14F-4D97-AF65-F5344CB8AC3E}">
        <p14:creationId xmlns:p14="http://schemas.microsoft.com/office/powerpoint/2010/main" val="228540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Methods</a:t>
            </a:r>
            <a:br>
              <a:rPr lang="en-US" dirty="0"/>
            </a:br>
            <a:r>
              <a:rPr lang="en-US" sz="1600" dirty="0"/>
              <a:t>Statistical Analysis</a:t>
            </a:r>
            <a:endParaRPr dirty="0">
              <a:highlight>
                <a:schemeClr val="accent1"/>
              </a:highlight>
            </a:endParaRPr>
          </a:p>
        </p:txBody>
      </p:sp>
      <p:sp>
        <p:nvSpPr>
          <p:cNvPr id="125" name="Google Shape;125;p17"/>
          <p:cNvSpPr txBox="1">
            <a:spLocks noGrp="1"/>
          </p:cNvSpPr>
          <p:nvPr>
            <p:ph type="body" idx="1"/>
          </p:nvPr>
        </p:nvSpPr>
        <p:spPr>
          <a:xfrm>
            <a:off x="408672" y="1372464"/>
            <a:ext cx="8735327" cy="31122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600"/>
              </a:spcBef>
              <a:spcAft>
                <a:spcPts val="0"/>
              </a:spcAft>
              <a:buClr>
                <a:schemeClr val="accent1"/>
              </a:buClr>
              <a:buSzPct val="120000"/>
              <a:buChar char="◉"/>
            </a:pPr>
            <a:r>
              <a:rPr lang="en-US" sz="1200" dirty="0">
                <a:solidFill>
                  <a:schemeClr val="dk1"/>
                </a:solidFill>
                <a:latin typeface="Quattrocento Sans"/>
                <a:ea typeface="Quattrocento Sans"/>
                <a:cs typeface="Quattrocento Sans"/>
                <a:sym typeface="Quattrocento Sans"/>
              </a:rPr>
              <a:t>The statistical analysis of metabolomic profiles of  the four groups was done by using GraphPad Prism software	</a:t>
            </a:r>
          </a:p>
          <a:p>
            <a:pPr marL="457200" lvl="0" indent="-381000" algn="l" rtl="0">
              <a:lnSpc>
                <a:spcPct val="200000"/>
              </a:lnSpc>
              <a:spcBef>
                <a:spcPts val="600"/>
              </a:spcBef>
              <a:spcAft>
                <a:spcPts val="0"/>
              </a:spcAft>
              <a:buClr>
                <a:schemeClr val="accent1"/>
              </a:buClr>
              <a:buSzPct val="120000"/>
              <a:buChar char="◉"/>
            </a:pPr>
            <a:r>
              <a:rPr lang="en-US" sz="1200" dirty="0"/>
              <a:t>A one-way ANOVA test was used to determine the significance of metabolite peak area ratios among the groups.</a:t>
            </a:r>
          </a:p>
          <a:p>
            <a:pPr marL="457200" lvl="0" indent="-381000" algn="l" rtl="0">
              <a:lnSpc>
                <a:spcPct val="200000"/>
              </a:lnSpc>
              <a:spcBef>
                <a:spcPts val="600"/>
              </a:spcBef>
              <a:spcAft>
                <a:spcPts val="0"/>
              </a:spcAft>
              <a:buClr>
                <a:schemeClr val="accent1"/>
              </a:buClr>
              <a:buSzPct val="120000"/>
              <a:buChar char="◉"/>
            </a:pPr>
            <a:r>
              <a:rPr lang="en-US" sz="1200" dirty="0"/>
              <a:t>The Newman-Keuls multiple comparisons test was used to test the statistical significance of metabolites between the four groups.</a:t>
            </a:r>
          </a:p>
          <a:p>
            <a:pPr marL="457200" lvl="0" indent="-381000" algn="l" rtl="0">
              <a:lnSpc>
                <a:spcPct val="200000"/>
              </a:lnSpc>
              <a:spcBef>
                <a:spcPts val="600"/>
              </a:spcBef>
              <a:spcAft>
                <a:spcPts val="0"/>
              </a:spcAft>
              <a:buClr>
                <a:schemeClr val="accent1"/>
              </a:buClr>
              <a:buSzPct val="120000"/>
              <a:buChar char="◉"/>
            </a:pPr>
            <a:r>
              <a:rPr lang="en-US" sz="1200" dirty="0"/>
              <a:t>The analysis aimed to identify significant differences in the metabolomic profiles of the four groups and determine which metabolites were responsible for those differences.</a:t>
            </a:r>
          </a:p>
          <a:p>
            <a:pPr marL="457200" lvl="0" indent="-381000" algn="l" rtl="0">
              <a:lnSpc>
                <a:spcPct val="200000"/>
              </a:lnSpc>
              <a:spcBef>
                <a:spcPts val="600"/>
              </a:spcBef>
              <a:spcAft>
                <a:spcPts val="0"/>
              </a:spcAft>
              <a:buClr>
                <a:schemeClr val="accent1"/>
              </a:buClr>
              <a:buSzPct val="120000"/>
              <a:buChar char="◉"/>
            </a:pPr>
            <a:endParaRPr lang="en-US" sz="1100" dirty="0"/>
          </a:p>
          <a:p>
            <a:pPr marL="457200" lvl="0" indent="-381000" algn="l" rtl="0">
              <a:lnSpc>
                <a:spcPct val="200000"/>
              </a:lnSpc>
              <a:spcBef>
                <a:spcPts val="600"/>
              </a:spcBef>
              <a:spcAft>
                <a:spcPts val="0"/>
              </a:spcAft>
              <a:buClr>
                <a:schemeClr val="accent1"/>
              </a:buClr>
              <a:buSzPct val="120000"/>
              <a:buChar char="◉"/>
            </a:pPr>
            <a:endParaRPr lang="en-US" sz="1100" dirty="0"/>
          </a:p>
          <a:p>
            <a:pPr marL="457200" lvl="0" indent="-381000" algn="l" rtl="0">
              <a:lnSpc>
                <a:spcPct val="200000"/>
              </a:lnSpc>
              <a:spcBef>
                <a:spcPts val="600"/>
              </a:spcBef>
              <a:spcAft>
                <a:spcPts val="0"/>
              </a:spcAft>
              <a:buClr>
                <a:schemeClr val="accent1"/>
              </a:buClr>
              <a:buSzPct val="120000"/>
              <a:buChar char="◉"/>
            </a:pPr>
            <a:endParaRPr lang="en-US" sz="1100" dirty="0"/>
          </a:p>
          <a:p>
            <a:pPr marL="457200" lvl="0" indent="-381000" algn="l" rtl="0">
              <a:lnSpc>
                <a:spcPct val="200000"/>
              </a:lnSpc>
              <a:spcBef>
                <a:spcPts val="600"/>
              </a:spcBef>
              <a:spcAft>
                <a:spcPts val="0"/>
              </a:spcAft>
              <a:buClr>
                <a:schemeClr val="accent1"/>
              </a:buClr>
              <a:buSzPct val="120000"/>
              <a:buChar char="◉"/>
            </a:pPr>
            <a:endParaRPr lang="en-US" sz="1100" dirty="0"/>
          </a:p>
          <a:p>
            <a:pPr marL="457200" lvl="0" indent="-381000" algn="l" rtl="0">
              <a:lnSpc>
                <a:spcPct val="200000"/>
              </a:lnSpc>
              <a:spcBef>
                <a:spcPts val="600"/>
              </a:spcBef>
              <a:spcAft>
                <a:spcPts val="0"/>
              </a:spcAft>
              <a:buClr>
                <a:schemeClr val="accent1"/>
              </a:buClr>
              <a:buSzPct val="120000"/>
              <a:buChar char="◉"/>
            </a:pPr>
            <a:endParaRPr lang="en-US" sz="1100" dirty="0">
              <a:solidFill>
                <a:schemeClr val="dk1"/>
              </a:solidFill>
              <a:latin typeface="Quattrocento Sans"/>
              <a:ea typeface="Quattrocento Sans"/>
              <a:cs typeface="Quattrocento Sans"/>
              <a:sym typeface="Quattrocento Sans"/>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4" name="Picture 3" descr="Logo, company name&#10;&#10;Description automatically generated">
            <a:extLst>
              <a:ext uri="{FF2B5EF4-FFF2-40B4-BE49-F238E27FC236}">
                <a16:creationId xmlns:a16="http://schemas.microsoft.com/office/drawing/2014/main" id="{5B99F399-8309-431E-B39A-D62E8174B73F}"/>
              </a:ext>
            </a:extLst>
          </p:cNvPr>
          <p:cNvPicPr>
            <a:picLocks noChangeAspect="1"/>
          </p:cNvPicPr>
          <p:nvPr/>
        </p:nvPicPr>
        <p:blipFill>
          <a:blip r:embed="rId3"/>
          <a:stretch>
            <a:fillRect/>
          </a:stretch>
        </p:blipFill>
        <p:spPr>
          <a:xfrm>
            <a:off x="5474691" y="3526083"/>
            <a:ext cx="2705843" cy="1420568"/>
          </a:xfrm>
          <a:prstGeom prst="rect">
            <a:avLst/>
          </a:prstGeom>
        </p:spPr>
      </p:pic>
      <p:pic>
        <p:nvPicPr>
          <p:cNvPr id="5" name="Picture 4" descr="Text&#10;&#10;Description automatically generated">
            <a:extLst>
              <a:ext uri="{FF2B5EF4-FFF2-40B4-BE49-F238E27FC236}">
                <a16:creationId xmlns:a16="http://schemas.microsoft.com/office/drawing/2014/main" id="{E416B8F1-8EDB-43FD-9905-6899042737B2}"/>
              </a:ext>
            </a:extLst>
          </p:cNvPr>
          <p:cNvPicPr>
            <a:picLocks noChangeAspect="1"/>
          </p:cNvPicPr>
          <p:nvPr/>
        </p:nvPicPr>
        <p:blipFill>
          <a:blip r:embed="rId4"/>
          <a:stretch>
            <a:fillRect/>
          </a:stretch>
        </p:blipFill>
        <p:spPr>
          <a:xfrm>
            <a:off x="52074" y="33894"/>
            <a:ext cx="1379850" cy="530092"/>
          </a:xfrm>
          <a:prstGeom prst="rect">
            <a:avLst/>
          </a:prstGeom>
        </p:spPr>
      </p:pic>
      <p:pic>
        <p:nvPicPr>
          <p:cNvPr id="6" name="Picture 5" descr="Text&#10;&#10;Description automatically generated">
            <a:extLst>
              <a:ext uri="{FF2B5EF4-FFF2-40B4-BE49-F238E27FC236}">
                <a16:creationId xmlns:a16="http://schemas.microsoft.com/office/drawing/2014/main" id="{4D41D0FA-D69F-A8EF-54AD-A793684C91F9}"/>
              </a:ext>
            </a:extLst>
          </p:cNvPr>
          <p:cNvPicPr>
            <a:picLocks noChangeAspect="1"/>
          </p:cNvPicPr>
          <p:nvPr/>
        </p:nvPicPr>
        <p:blipFill>
          <a:blip r:embed="rId5"/>
          <a:stretch>
            <a:fillRect/>
          </a:stretch>
        </p:blipFill>
        <p:spPr>
          <a:xfrm>
            <a:off x="7239618" y="33894"/>
            <a:ext cx="1876168" cy="530092"/>
          </a:xfrm>
          <a:prstGeom prst="rect">
            <a:avLst/>
          </a:prstGeom>
        </p:spPr>
      </p:pic>
    </p:spTree>
    <p:extLst>
      <p:ext uri="{BB962C8B-B14F-4D97-AF65-F5344CB8AC3E}">
        <p14:creationId xmlns:p14="http://schemas.microsoft.com/office/powerpoint/2010/main" val="177806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1977620" y="1711250"/>
            <a:ext cx="4004079"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Results</a:t>
            </a:r>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3</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2" name="Picture 1" descr="Text&#10;&#10;Description automatically generated">
            <a:extLst>
              <a:ext uri="{FF2B5EF4-FFF2-40B4-BE49-F238E27FC236}">
                <a16:creationId xmlns:a16="http://schemas.microsoft.com/office/drawing/2014/main" id="{E3FCE393-F7D9-ECFB-842A-FF3091F9BD6D}"/>
              </a:ext>
            </a:extLst>
          </p:cNvPr>
          <p:cNvPicPr>
            <a:picLocks noChangeAspect="1"/>
          </p:cNvPicPr>
          <p:nvPr/>
        </p:nvPicPr>
        <p:blipFill>
          <a:blip r:embed="rId3"/>
          <a:stretch>
            <a:fillRect/>
          </a:stretch>
        </p:blipFill>
        <p:spPr>
          <a:xfrm>
            <a:off x="52074" y="33894"/>
            <a:ext cx="1379850" cy="530092"/>
          </a:xfrm>
          <a:prstGeom prst="rect">
            <a:avLst/>
          </a:prstGeom>
        </p:spPr>
      </p:pic>
      <p:pic>
        <p:nvPicPr>
          <p:cNvPr id="3" name="Picture 2" descr="Text&#10;&#10;Description automatically generated">
            <a:extLst>
              <a:ext uri="{FF2B5EF4-FFF2-40B4-BE49-F238E27FC236}">
                <a16:creationId xmlns:a16="http://schemas.microsoft.com/office/drawing/2014/main" id="{3F86BB36-2073-A714-2593-EB96AC3CD8F1}"/>
              </a:ext>
            </a:extLst>
          </p:cNvPr>
          <p:cNvPicPr>
            <a:picLocks noChangeAspect="1"/>
          </p:cNvPicPr>
          <p:nvPr/>
        </p:nvPicPr>
        <p:blipFill>
          <a:blip r:embed="rId4"/>
          <a:stretch>
            <a:fillRect/>
          </a:stretch>
        </p:blipFill>
        <p:spPr>
          <a:xfrm>
            <a:off x="7239618" y="33894"/>
            <a:ext cx="1876168" cy="530092"/>
          </a:xfrm>
          <a:prstGeom prst="rect">
            <a:avLst/>
          </a:prstGeom>
        </p:spPr>
      </p:pic>
    </p:spTree>
    <p:extLst>
      <p:ext uri="{BB962C8B-B14F-4D97-AF65-F5344CB8AC3E}">
        <p14:creationId xmlns:p14="http://schemas.microsoft.com/office/powerpoint/2010/main" val="231345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Results</a:t>
            </a:r>
            <a:br>
              <a:rPr lang="en" dirty="0"/>
            </a:br>
            <a:r>
              <a:rPr lang="en-US" sz="1600" dirty="0"/>
              <a:t>Effects of Fentanyl, Ceftriaxone, and MC-100093 on Selected Sugars</a:t>
            </a:r>
            <a:endParaRPr b="0"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4" name="Google Shape;112;p22">
            <a:extLst>
              <a:ext uri="{FF2B5EF4-FFF2-40B4-BE49-F238E27FC236}">
                <a16:creationId xmlns:a16="http://schemas.microsoft.com/office/drawing/2014/main" id="{A188739A-03A9-AD46-87F2-61A796EC8EA0}"/>
              </a:ext>
            </a:extLst>
          </p:cNvPr>
          <p:cNvPicPr preferRelativeResize="0"/>
          <p:nvPr/>
        </p:nvPicPr>
        <p:blipFill>
          <a:blip r:embed="rId3">
            <a:alphaModFix/>
          </a:blip>
          <a:stretch>
            <a:fillRect/>
          </a:stretch>
        </p:blipFill>
        <p:spPr>
          <a:xfrm>
            <a:off x="2036023" y="1600130"/>
            <a:ext cx="5071954" cy="3386695"/>
          </a:xfrm>
          <a:prstGeom prst="rect">
            <a:avLst/>
          </a:prstGeom>
          <a:noFill/>
          <a:ln>
            <a:noFill/>
          </a:ln>
        </p:spPr>
      </p:pic>
      <p:pic>
        <p:nvPicPr>
          <p:cNvPr id="5" name="Picture 4" descr="Text&#10;&#10;Description automatically generated">
            <a:extLst>
              <a:ext uri="{FF2B5EF4-FFF2-40B4-BE49-F238E27FC236}">
                <a16:creationId xmlns:a16="http://schemas.microsoft.com/office/drawing/2014/main" id="{718E8D49-66DD-DDF3-8F30-B6942F368307}"/>
              </a:ext>
            </a:extLst>
          </p:cNvPr>
          <p:cNvPicPr>
            <a:picLocks noChangeAspect="1"/>
          </p:cNvPicPr>
          <p:nvPr/>
        </p:nvPicPr>
        <p:blipFill>
          <a:blip r:embed="rId4"/>
          <a:stretch>
            <a:fillRect/>
          </a:stretch>
        </p:blipFill>
        <p:spPr>
          <a:xfrm>
            <a:off x="52074" y="33894"/>
            <a:ext cx="1379850" cy="530092"/>
          </a:xfrm>
          <a:prstGeom prst="rect">
            <a:avLst/>
          </a:prstGeom>
        </p:spPr>
      </p:pic>
      <p:pic>
        <p:nvPicPr>
          <p:cNvPr id="6" name="Picture 5" descr="Text&#10;&#10;Description automatically generated">
            <a:extLst>
              <a:ext uri="{FF2B5EF4-FFF2-40B4-BE49-F238E27FC236}">
                <a16:creationId xmlns:a16="http://schemas.microsoft.com/office/drawing/2014/main" id="{5CECB1E8-9788-0A1C-209F-1F6DCD3FABCB}"/>
              </a:ext>
            </a:extLst>
          </p:cNvPr>
          <p:cNvPicPr>
            <a:picLocks noChangeAspect="1"/>
          </p:cNvPicPr>
          <p:nvPr/>
        </p:nvPicPr>
        <p:blipFill>
          <a:blip r:embed="rId5"/>
          <a:stretch>
            <a:fillRect/>
          </a:stretch>
        </p:blipFill>
        <p:spPr>
          <a:xfrm>
            <a:off x="7239618" y="33894"/>
            <a:ext cx="1876168" cy="530092"/>
          </a:xfrm>
          <a:prstGeom prst="rect">
            <a:avLst/>
          </a:prstGeom>
        </p:spPr>
      </p:pic>
    </p:spTree>
    <p:extLst>
      <p:ext uri="{BB962C8B-B14F-4D97-AF65-F5344CB8AC3E}">
        <p14:creationId xmlns:p14="http://schemas.microsoft.com/office/powerpoint/2010/main" val="648597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49" y="896112"/>
            <a:ext cx="4876116"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Results</a:t>
            </a:r>
            <a:br>
              <a:rPr lang="en" dirty="0"/>
            </a:br>
            <a:r>
              <a:rPr lang="en-US" sz="1100" dirty="0"/>
              <a:t>Effects of Fentanyl, Ceftriaxone, and MC-100093 on Selected Amino Acids (Alanine, Methionine, Glycine, L-proline, </a:t>
            </a:r>
            <a:r>
              <a:rPr lang="en-US" sz="1100" dirty="0" err="1"/>
              <a:t>Methylleucine</a:t>
            </a:r>
            <a:r>
              <a:rPr lang="en-US" sz="1100" dirty="0"/>
              <a:t>, </a:t>
            </a:r>
            <a:r>
              <a:rPr lang="en-US" sz="1100" dirty="0" err="1"/>
              <a:t>Phenylethanolamine</a:t>
            </a:r>
            <a:r>
              <a:rPr lang="en-US" sz="1200" dirty="0"/>
              <a:t>)</a:t>
            </a:r>
            <a:endParaRPr b="0"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pic>
        <p:nvPicPr>
          <p:cNvPr id="2" name="Google Shape;118;p23">
            <a:extLst>
              <a:ext uri="{FF2B5EF4-FFF2-40B4-BE49-F238E27FC236}">
                <a16:creationId xmlns:a16="http://schemas.microsoft.com/office/drawing/2014/main" id="{587A1EF0-E063-1789-17D7-AE2DFBB3A1A8}"/>
              </a:ext>
            </a:extLst>
          </p:cNvPr>
          <p:cNvPicPr preferRelativeResize="0"/>
          <p:nvPr/>
        </p:nvPicPr>
        <p:blipFill>
          <a:blip r:embed="rId3">
            <a:alphaModFix/>
          </a:blip>
          <a:stretch>
            <a:fillRect/>
          </a:stretch>
        </p:blipFill>
        <p:spPr>
          <a:xfrm>
            <a:off x="3332688" y="1731684"/>
            <a:ext cx="1975293" cy="3018167"/>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FE2755AF-A148-6D73-369F-03C8E08F9CD8}"/>
              </a:ext>
            </a:extLst>
          </p:cNvPr>
          <p:cNvPicPr>
            <a:picLocks noChangeAspect="1"/>
          </p:cNvPicPr>
          <p:nvPr/>
        </p:nvPicPr>
        <p:blipFill>
          <a:blip r:embed="rId4"/>
          <a:stretch>
            <a:fillRect/>
          </a:stretch>
        </p:blipFill>
        <p:spPr>
          <a:xfrm>
            <a:off x="52074" y="33894"/>
            <a:ext cx="1379850" cy="530092"/>
          </a:xfrm>
          <a:prstGeom prst="rect">
            <a:avLst/>
          </a:prstGeom>
        </p:spPr>
      </p:pic>
      <p:pic>
        <p:nvPicPr>
          <p:cNvPr id="5" name="Picture 4" descr="Text&#10;&#10;Description automatically generated">
            <a:extLst>
              <a:ext uri="{FF2B5EF4-FFF2-40B4-BE49-F238E27FC236}">
                <a16:creationId xmlns:a16="http://schemas.microsoft.com/office/drawing/2014/main" id="{B0FD991A-487E-AE92-9AE4-A93F8E927D84}"/>
              </a:ext>
            </a:extLst>
          </p:cNvPr>
          <p:cNvPicPr>
            <a:picLocks noChangeAspect="1"/>
          </p:cNvPicPr>
          <p:nvPr/>
        </p:nvPicPr>
        <p:blipFill>
          <a:blip r:embed="rId5"/>
          <a:stretch>
            <a:fillRect/>
          </a:stretch>
        </p:blipFill>
        <p:spPr>
          <a:xfrm>
            <a:off x="7239618" y="33894"/>
            <a:ext cx="1876168" cy="530092"/>
          </a:xfrm>
          <a:prstGeom prst="rect">
            <a:avLst/>
          </a:prstGeom>
        </p:spPr>
      </p:pic>
    </p:spTree>
    <p:extLst>
      <p:ext uri="{BB962C8B-B14F-4D97-AF65-F5344CB8AC3E}">
        <p14:creationId xmlns:p14="http://schemas.microsoft.com/office/powerpoint/2010/main" val="233543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49" y="896112"/>
            <a:ext cx="4468253"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Results</a:t>
            </a:r>
            <a:br>
              <a:rPr lang="en" dirty="0"/>
            </a:br>
            <a:r>
              <a:rPr lang="ar" sz="1200" dirty="0"/>
              <a:t>Effects of Fentanyl, Ceftriaxone, and MC-100093 on Selected Fatty Acids</a:t>
            </a:r>
            <a:endParaRPr b="0"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pic>
        <p:nvPicPr>
          <p:cNvPr id="3" name="Google Shape;124;p24">
            <a:extLst>
              <a:ext uri="{FF2B5EF4-FFF2-40B4-BE49-F238E27FC236}">
                <a16:creationId xmlns:a16="http://schemas.microsoft.com/office/drawing/2014/main" id="{80353B7D-712C-F947-B660-0AFB9F3142EC}"/>
              </a:ext>
            </a:extLst>
          </p:cNvPr>
          <p:cNvPicPr preferRelativeResize="0"/>
          <p:nvPr/>
        </p:nvPicPr>
        <p:blipFill>
          <a:blip r:embed="rId3">
            <a:alphaModFix/>
          </a:blip>
          <a:stretch>
            <a:fillRect/>
          </a:stretch>
        </p:blipFill>
        <p:spPr>
          <a:xfrm>
            <a:off x="2657344" y="1654453"/>
            <a:ext cx="3829312" cy="3229782"/>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5DFB6ABD-F085-4C8A-A6DA-0DEDDEEB3E6B}"/>
              </a:ext>
            </a:extLst>
          </p:cNvPr>
          <p:cNvPicPr>
            <a:picLocks noChangeAspect="1"/>
          </p:cNvPicPr>
          <p:nvPr/>
        </p:nvPicPr>
        <p:blipFill>
          <a:blip r:embed="rId4"/>
          <a:stretch>
            <a:fillRect/>
          </a:stretch>
        </p:blipFill>
        <p:spPr>
          <a:xfrm>
            <a:off x="52074" y="33894"/>
            <a:ext cx="1379850" cy="530092"/>
          </a:xfrm>
          <a:prstGeom prst="rect">
            <a:avLst/>
          </a:prstGeom>
        </p:spPr>
      </p:pic>
      <p:pic>
        <p:nvPicPr>
          <p:cNvPr id="5" name="Picture 4" descr="Text&#10;&#10;Description automatically generated">
            <a:extLst>
              <a:ext uri="{FF2B5EF4-FFF2-40B4-BE49-F238E27FC236}">
                <a16:creationId xmlns:a16="http://schemas.microsoft.com/office/drawing/2014/main" id="{93AC8870-ADF3-7D1C-66A2-8F928B6F0D0B}"/>
              </a:ext>
            </a:extLst>
          </p:cNvPr>
          <p:cNvPicPr>
            <a:picLocks noChangeAspect="1"/>
          </p:cNvPicPr>
          <p:nvPr/>
        </p:nvPicPr>
        <p:blipFill>
          <a:blip r:embed="rId5"/>
          <a:stretch>
            <a:fillRect/>
          </a:stretch>
        </p:blipFill>
        <p:spPr>
          <a:xfrm>
            <a:off x="7239618" y="33894"/>
            <a:ext cx="1876168" cy="530092"/>
          </a:xfrm>
          <a:prstGeom prst="rect">
            <a:avLst/>
          </a:prstGeom>
        </p:spPr>
      </p:pic>
    </p:spTree>
    <p:extLst>
      <p:ext uri="{BB962C8B-B14F-4D97-AF65-F5344CB8AC3E}">
        <p14:creationId xmlns:p14="http://schemas.microsoft.com/office/powerpoint/2010/main" val="240905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49" y="896112"/>
            <a:ext cx="4783145"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Results</a:t>
            </a:r>
            <a:br>
              <a:rPr lang="en" dirty="0"/>
            </a:br>
            <a:r>
              <a:rPr lang="en-US" sz="1400" dirty="0"/>
              <a:t>Effects of Fentanyl, Ceftriaxone, and MC-100093 on Lactic acid, Succinic acid, </a:t>
            </a:r>
            <a:r>
              <a:rPr lang="en-US" sz="1400" dirty="0" err="1"/>
              <a:t>Allonic</a:t>
            </a:r>
            <a:r>
              <a:rPr lang="en-US" sz="1400" dirty="0"/>
              <a:t> acid, Carbonic acid, Phosphoric acid, 2- Pipecolic acid</a:t>
            </a:r>
            <a:endParaRPr b="0"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3" name="Google Shape;130;p25">
            <a:extLst>
              <a:ext uri="{FF2B5EF4-FFF2-40B4-BE49-F238E27FC236}">
                <a16:creationId xmlns:a16="http://schemas.microsoft.com/office/drawing/2014/main" id="{0757CB75-BF33-6C3E-F705-CD3F83BEA06A}"/>
              </a:ext>
            </a:extLst>
          </p:cNvPr>
          <p:cNvPicPr preferRelativeResize="0"/>
          <p:nvPr/>
        </p:nvPicPr>
        <p:blipFill>
          <a:blip r:embed="rId3">
            <a:alphaModFix/>
          </a:blip>
          <a:stretch>
            <a:fillRect/>
          </a:stretch>
        </p:blipFill>
        <p:spPr>
          <a:xfrm>
            <a:off x="1381249" y="1792901"/>
            <a:ext cx="7106300" cy="3153750"/>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6D6DC1A6-F345-E54A-B85F-33B898394BD5}"/>
              </a:ext>
            </a:extLst>
          </p:cNvPr>
          <p:cNvPicPr>
            <a:picLocks noChangeAspect="1"/>
          </p:cNvPicPr>
          <p:nvPr/>
        </p:nvPicPr>
        <p:blipFill>
          <a:blip r:embed="rId4"/>
          <a:stretch>
            <a:fillRect/>
          </a:stretch>
        </p:blipFill>
        <p:spPr>
          <a:xfrm>
            <a:off x="52074" y="33894"/>
            <a:ext cx="1379850" cy="530092"/>
          </a:xfrm>
          <a:prstGeom prst="rect">
            <a:avLst/>
          </a:prstGeom>
        </p:spPr>
      </p:pic>
      <p:pic>
        <p:nvPicPr>
          <p:cNvPr id="5" name="Picture 4" descr="Text&#10;&#10;Description automatically generated">
            <a:extLst>
              <a:ext uri="{FF2B5EF4-FFF2-40B4-BE49-F238E27FC236}">
                <a16:creationId xmlns:a16="http://schemas.microsoft.com/office/drawing/2014/main" id="{41F89314-68F3-DE85-821F-A6F69A921509}"/>
              </a:ext>
            </a:extLst>
          </p:cNvPr>
          <p:cNvPicPr>
            <a:picLocks noChangeAspect="1"/>
          </p:cNvPicPr>
          <p:nvPr/>
        </p:nvPicPr>
        <p:blipFill>
          <a:blip r:embed="rId5"/>
          <a:stretch>
            <a:fillRect/>
          </a:stretch>
        </p:blipFill>
        <p:spPr>
          <a:xfrm>
            <a:off x="7239618" y="33894"/>
            <a:ext cx="1876168" cy="530092"/>
          </a:xfrm>
          <a:prstGeom prst="rect">
            <a:avLst/>
          </a:prstGeom>
        </p:spPr>
      </p:pic>
    </p:spTree>
    <p:extLst>
      <p:ext uri="{BB962C8B-B14F-4D97-AF65-F5344CB8AC3E}">
        <p14:creationId xmlns:p14="http://schemas.microsoft.com/office/powerpoint/2010/main" val="111214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49" y="896112"/>
            <a:ext cx="4783145"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Results</a:t>
            </a:r>
            <a:br>
              <a:rPr lang="en" dirty="0"/>
            </a:br>
            <a:r>
              <a:rPr lang="en-US" sz="1100" dirty="0"/>
              <a:t>Effects of Fentanyl, Ceftriaxone, and MC-100093 on 2-Hexenedioic acid, 2-Ketoisocaproic acid, 2-deoxyerythropentoic acid, </a:t>
            </a:r>
            <a:r>
              <a:rPr lang="en-US" sz="1100" dirty="0" err="1"/>
              <a:t>octanedioic</a:t>
            </a:r>
            <a:r>
              <a:rPr lang="en-US" sz="1100" dirty="0"/>
              <a:t> acid, azelaic acid and pyruvic acid</a:t>
            </a:r>
            <a:endParaRPr b="0"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2" name="Google Shape;136;p26">
            <a:extLst>
              <a:ext uri="{FF2B5EF4-FFF2-40B4-BE49-F238E27FC236}">
                <a16:creationId xmlns:a16="http://schemas.microsoft.com/office/drawing/2014/main" id="{16DBB3BF-1E5B-502B-E95B-641B8EAD39D0}"/>
              </a:ext>
            </a:extLst>
          </p:cNvPr>
          <p:cNvPicPr preferRelativeResize="0"/>
          <p:nvPr/>
        </p:nvPicPr>
        <p:blipFill>
          <a:blip r:embed="rId3">
            <a:alphaModFix/>
          </a:blip>
          <a:stretch>
            <a:fillRect/>
          </a:stretch>
        </p:blipFill>
        <p:spPr>
          <a:xfrm>
            <a:off x="3438525" y="1816151"/>
            <a:ext cx="2266950" cy="2933700"/>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6940D6C4-025A-B3B6-0B9D-CE1BC26E1FCB}"/>
              </a:ext>
            </a:extLst>
          </p:cNvPr>
          <p:cNvPicPr>
            <a:picLocks noChangeAspect="1"/>
          </p:cNvPicPr>
          <p:nvPr/>
        </p:nvPicPr>
        <p:blipFill>
          <a:blip r:embed="rId4"/>
          <a:stretch>
            <a:fillRect/>
          </a:stretch>
        </p:blipFill>
        <p:spPr>
          <a:xfrm>
            <a:off x="52074" y="33894"/>
            <a:ext cx="1379850" cy="530092"/>
          </a:xfrm>
          <a:prstGeom prst="rect">
            <a:avLst/>
          </a:prstGeom>
        </p:spPr>
      </p:pic>
      <p:pic>
        <p:nvPicPr>
          <p:cNvPr id="5" name="Picture 4" descr="Text&#10;&#10;Description automatically generated">
            <a:extLst>
              <a:ext uri="{FF2B5EF4-FFF2-40B4-BE49-F238E27FC236}">
                <a16:creationId xmlns:a16="http://schemas.microsoft.com/office/drawing/2014/main" id="{E25EF56B-9B7D-68FA-5278-0BBB22FF83F4}"/>
              </a:ext>
            </a:extLst>
          </p:cNvPr>
          <p:cNvPicPr>
            <a:picLocks noChangeAspect="1"/>
          </p:cNvPicPr>
          <p:nvPr/>
        </p:nvPicPr>
        <p:blipFill>
          <a:blip r:embed="rId5"/>
          <a:stretch>
            <a:fillRect/>
          </a:stretch>
        </p:blipFill>
        <p:spPr>
          <a:xfrm>
            <a:off x="7239618" y="33894"/>
            <a:ext cx="1876168" cy="530092"/>
          </a:xfrm>
          <a:prstGeom prst="rect">
            <a:avLst/>
          </a:prstGeom>
        </p:spPr>
      </p:pic>
    </p:spTree>
    <p:extLst>
      <p:ext uri="{BB962C8B-B14F-4D97-AF65-F5344CB8AC3E}">
        <p14:creationId xmlns:p14="http://schemas.microsoft.com/office/powerpoint/2010/main" val="2001589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49" y="896112"/>
            <a:ext cx="4783145"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Results</a:t>
            </a:r>
            <a:br>
              <a:rPr lang="en" dirty="0"/>
            </a:br>
            <a:r>
              <a:rPr lang="ar" sz="1100" dirty="0"/>
              <a:t>Effects of Fentanyl, Ceftriaxone, and MC-100093 on Carbachol, Pentaglycerine, Biuret, Urea and, Beta prostaglandin</a:t>
            </a:r>
            <a:endParaRPr b="0"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3" name="Google Shape;142;p27">
            <a:extLst>
              <a:ext uri="{FF2B5EF4-FFF2-40B4-BE49-F238E27FC236}">
                <a16:creationId xmlns:a16="http://schemas.microsoft.com/office/drawing/2014/main" id="{F3D033B8-1BB9-29EA-B900-60D86D0F0EA6}"/>
              </a:ext>
            </a:extLst>
          </p:cNvPr>
          <p:cNvPicPr preferRelativeResize="0"/>
          <p:nvPr/>
        </p:nvPicPr>
        <p:blipFill>
          <a:blip r:embed="rId3">
            <a:alphaModFix/>
          </a:blip>
          <a:stretch>
            <a:fillRect/>
          </a:stretch>
        </p:blipFill>
        <p:spPr>
          <a:xfrm>
            <a:off x="1163669" y="1863776"/>
            <a:ext cx="2209800" cy="2952750"/>
          </a:xfrm>
          <a:prstGeom prst="rect">
            <a:avLst/>
          </a:prstGeom>
          <a:noFill/>
          <a:ln>
            <a:noFill/>
          </a:ln>
        </p:spPr>
      </p:pic>
      <p:pic>
        <p:nvPicPr>
          <p:cNvPr id="4" name="Google Shape;143;p27">
            <a:extLst>
              <a:ext uri="{FF2B5EF4-FFF2-40B4-BE49-F238E27FC236}">
                <a16:creationId xmlns:a16="http://schemas.microsoft.com/office/drawing/2014/main" id="{EBDD7FB8-D229-A0C4-2FA8-E9A61A6AF66D}"/>
              </a:ext>
            </a:extLst>
          </p:cNvPr>
          <p:cNvPicPr preferRelativeResize="0"/>
          <p:nvPr/>
        </p:nvPicPr>
        <p:blipFill>
          <a:blip r:embed="rId4">
            <a:alphaModFix/>
          </a:blip>
          <a:stretch>
            <a:fillRect/>
          </a:stretch>
        </p:blipFill>
        <p:spPr>
          <a:xfrm>
            <a:off x="3638744" y="1863776"/>
            <a:ext cx="2133600" cy="2886075"/>
          </a:xfrm>
          <a:prstGeom prst="rect">
            <a:avLst/>
          </a:prstGeom>
          <a:noFill/>
          <a:ln>
            <a:noFill/>
          </a:ln>
        </p:spPr>
      </p:pic>
      <p:pic>
        <p:nvPicPr>
          <p:cNvPr id="5" name="Google Shape;144;p27">
            <a:extLst>
              <a:ext uri="{FF2B5EF4-FFF2-40B4-BE49-F238E27FC236}">
                <a16:creationId xmlns:a16="http://schemas.microsoft.com/office/drawing/2014/main" id="{831C8312-4632-B674-9B40-C535CD3255E6}"/>
              </a:ext>
            </a:extLst>
          </p:cNvPr>
          <p:cNvPicPr preferRelativeResize="0"/>
          <p:nvPr/>
        </p:nvPicPr>
        <p:blipFill>
          <a:blip r:embed="rId5">
            <a:alphaModFix/>
          </a:blip>
          <a:stretch>
            <a:fillRect/>
          </a:stretch>
        </p:blipFill>
        <p:spPr>
          <a:xfrm>
            <a:off x="5924744" y="1736176"/>
            <a:ext cx="2028825" cy="3124200"/>
          </a:xfrm>
          <a:prstGeom prst="rect">
            <a:avLst/>
          </a:prstGeom>
          <a:noFill/>
          <a:ln>
            <a:noFill/>
          </a:ln>
        </p:spPr>
      </p:pic>
      <p:pic>
        <p:nvPicPr>
          <p:cNvPr id="6" name="Picture 5" descr="Text&#10;&#10;Description automatically generated">
            <a:extLst>
              <a:ext uri="{FF2B5EF4-FFF2-40B4-BE49-F238E27FC236}">
                <a16:creationId xmlns:a16="http://schemas.microsoft.com/office/drawing/2014/main" id="{8619317A-61D7-0787-107A-2A2DF5F900FB}"/>
              </a:ext>
            </a:extLst>
          </p:cNvPr>
          <p:cNvPicPr>
            <a:picLocks noChangeAspect="1"/>
          </p:cNvPicPr>
          <p:nvPr/>
        </p:nvPicPr>
        <p:blipFill>
          <a:blip r:embed="rId6"/>
          <a:stretch>
            <a:fillRect/>
          </a:stretch>
        </p:blipFill>
        <p:spPr>
          <a:xfrm>
            <a:off x="52074" y="33894"/>
            <a:ext cx="1379850" cy="530092"/>
          </a:xfrm>
          <a:prstGeom prst="rect">
            <a:avLst/>
          </a:prstGeom>
        </p:spPr>
      </p:pic>
      <p:pic>
        <p:nvPicPr>
          <p:cNvPr id="7" name="Picture 6" descr="Text&#10;&#10;Description automatically generated">
            <a:extLst>
              <a:ext uri="{FF2B5EF4-FFF2-40B4-BE49-F238E27FC236}">
                <a16:creationId xmlns:a16="http://schemas.microsoft.com/office/drawing/2014/main" id="{0F888D90-EBFF-E0A1-ACED-2C9184681F18}"/>
              </a:ext>
            </a:extLst>
          </p:cNvPr>
          <p:cNvPicPr>
            <a:picLocks noChangeAspect="1"/>
          </p:cNvPicPr>
          <p:nvPr/>
        </p:nvPicPr>
        <p:blipFill>
          <a:blip r:embed="rId7"/>
          <a:stretch>
            <a:fillRect/>
          </a:stretch>
        </p:blipFill>
        <p:spPr>
          <a:xfrm>
            <a:off x="7239618" y="33894"/>
            <a:ext cx="1876168" cy="530092"/>
          </a:xfrm>
          <a:prstGeom prst="rect">
            <a:avLst/>
          </a:prstGeom>
        </p:spPr>
      </p:pic>
    </p:spTree>
    <p:extLst>
      <p:ext uri="{BB962C8B-B14F-4D97-AF65-F5344CB8AC3E}">
        <p14:creationId xmlns:p14="http://schemas.microsoft.com/office/powerpoint/2010/main" val="232195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49" y="896112"/>
            <a:ext cx="4783145"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Results</a:t>
            </a:r>
            <a:br>
              <a:rPr lang="en" dirty="0"/>
            </a:br>
            <a:r>
              <a:rPr lang="ar" sz="1100" dirty="0"/>
              <a:t>Effects of Fentanyl, Ceftriaxone, and MC-100093 on 2-methylpropanetriol, ornithine, gamma lactone, dihydroxy acetone and 4,5 octanediol</a:t>
            </a:r>
            <a:endParaRPr b="0"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2" name="Google Shape;150;p28">
            <a:extLst>
              <a:ext uri="{FF2B5EF4-FFF2-40B4-BE49-F238E27FC236}">
                <a16:creationId xmlns:a16="http://schemas.microsoft.com/office/drawing/2014/main" id="{B1A38129-1DEE-6EDB-DD5B-195298DD47D8}"/>
              </a:ext>
            </a:extLst>
          </p:cNvPr>
          <p:cNvPicPr preferRelativeResize="0"/>
          <p:nvPr/>
        </p:nvPicPr>
        <p:blipFill>
          <a:blip r:embed="rId3">
            <a:alphaModFix/>
          </a:blip>
          <a:stretch>
            <a:fillRect/>
          </a:stretch>
        </p:blipFill>
        <p:spPr>
          <a:xfrm>
            <a:off x="1131083" y="1824608"/>
            <a:ext cx="2162175" cy="2800350"/>
          </a:xfrm>
          <a:prstGeom prst="rect">
            <a:avLst/>
          </a:prstGeom>
          <a:noFill/>
          <a:ln>
            <a:noFill/>
          </a:ln>
        </p:spPr>
      </p:pic>
      <p:pic>
        <p:nvPicPr>
          <p:cNvPr id="6" name="Google Shape;151;p28">
            <a:extLst>
              <a:ext uri="{FF2B5EF4-FFF2-40B4-BE49-F238E27FC236}">
                <a16:creationId xmlns:a16="http://schemas.microsoft.com/office/drawing/2014/main" id="{95F01E85-F80D-EED2-69E5-CF78F500AE22}"/>
              </a:ext>
            </a:extLst>
          </p:cNvPr>
          <p:cNvPicPr preferRelativeResize="0"/>
          <p:nvPr/>
        </p:nvPicPr>
        <p:blipFill>
          <a:blip r:embed="rId4">
            <a:alphaModFix/>
          </a:blip>
          <a:stretch>
            <a:fillRect/>
          </a:stretch>
        </p:blipFill>
        <p:spPr>
          <a:xfrm>
            <a:off x="3514383" y="1786508"/>
            <a:ext cx="2038350" cy="2838450"/>
          </a:xfrm>
          <a:prstGeom prst="rect">
            <a:avLst/>
          </a:prstGeom>
          <a:noFill/>
          <a:ln>
            <a:noFill/>
          </a:ln>
        </p:spPr>
      </p:pic>
      <p:pic>
        <p:nvPicPr>
          <p:cNvPr id="7" name="Google Shape;152;p28">
            <a:extLst>
              <a:ext uri="{FF2B5EF4-FFF2-40B4-BE49-F238E27FC236}">
                <a16:creationId xmlns:a16="http://schemas.microsoft.com/office/drawing/2014/main" id="{81375206-7119-DFCA-F549-D0665C43008F}"/>
              </a:ext>
            </a:extLst>
          </p:cNvPr>
          <p:cNvPicPr preferRelativeResize="0"/>
          <p:nvPr/>
        </p:nvPicPr>
        <p:blipFill>
          <a:blip r:embed="rId5">
            <a:alphaModFix/>
          </a:blip>
          <a:stretch>
            <a:fillRect/>
          </a:stretch>
        </p:blipFill>
        <p:spPr>
          <a:xfrm>
            <a:off x="5837633" y="1842421"/>
            <a:ext cx="2038350" cy="2726624"/>
          </a:xfrm>
          <a:prstGeom prst="rect">
            <a:avLst/>
          </a:prstGeom>
          <a:noFill/>
          <a:ln>
            <a:noFill/>
          </a:ln>
        </p:spPr>
      </p:pic>
      <p:pic>
        <p:nvPicPr>
          <p:cNvPr id="8" name="Picture 7" descr="Text&#10;&#10;Description automatically generated">
            <a:extLst>
              <a:ext uri="{FF2B5EF4-FFF2-40B4-BE49-F238E27FC236}">
                <a16:creationId xmlns:a16="http://schemas.microsoft.com/office/drawing/2014/main" id="{B791E7D1-FF43-34BA-ED6B-3956E045AB18}"/>
              </a:ext>
            </a:extLst>
          </p:cNvPr>
          <p:cNvPicPr>
            <a:picLocks noChangeAspect="1"/>
          </p:cNvPicPr>
          <p:nvPr/>
        </p:nvPicPr>
        <p:blipFill>
          <a:blip r:embed="rId6"/>
          <a:stretch>
            <a:fillRect/>
          </a:stretch>
        </p:blipFill>
        <p:spPr>
          <a:xfrm>
            <a:off x="52074" y="33894"/>
            <a:ext cx="1379850" cy="530092"/>
          </a:xfrm>
          <a:prstGeom prst="rect">
            <a:avLst/>
          </a:prstGeom>
        </p:spPr>
      </p:pic>
      <p:pic>
        <p:nvPicPr>
          <p:cNvPr id="9" name="Picture 8" descr="Text&#10;&#10;Description automatically generated">
            <a:extLst>
              <a:ext uri="{FF2B5EF4-FFF2-40B4-BE49-F238E27FC236}">
                <a16:creationId xmlns:a16="http://schemas.microsoft.com/office/drawing/2014/main" id="{B0E456CD-D184-C60F-E227-9D4C100F77C0}"/>
              </a:ext>
            </a:extLst>
          </p:cNvPr>
          <p:cNvPicPr>
            <a:picLocks noChangeAspect="1"/>
          </p:cNvPicPr>
          <p:nvPr/>
        </p:nvPicPr>
        <p:blipFill>
          <a:blip r:embed="rId7"/>
          <a:stretch>
            <a:fillRect/>
          </a:stretch>
        </p:blipFill>
        <p:spPr>
          <a:xfrm>
            <a:off x="7239618" y="33894"/>
            <a:ext cx="1876168" cy="530092"/>
          </a:xfrm>
          <a:prstGeom prst="rect">
            <a:avLst/>
          </a:prstGeom>
        </p:spPr>
      </p:pic>
    </p:spTree>
    <p:extLst>
      <p:ext uri="{BB962C8B-B14F-4D97-AF65-F5344CB8AC3E}">
        <p14:creationId xmlns:p14="http://schemas.microsoft.com/office/powerpoint/2010/main" val="116237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Outlines</a:t>
            </a:r>
            <a:endParaRPr dirty="0"/>
          </a:p>
        </p:txBody>
      </p:sp>
      <p:sp>
        <p:nvSpPr>
          <p:cNvPr id="506" name="Google Shape;506;p4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507" name="Google Shape;507;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509" name="Google Shape;509;p40"/>
          <p:cNvGrpSpPr/>
          <p:nvPr/>
        </p:nvGrpSpPr>
        <p:grpSpPr>
          <a:xfrm>
            <a:off x="1786339" y="1703401"/>
            <a:ext cx="473400" cy="473400"/>
            <a:chOff x="1786339" y="1703401"/>
            <a:chExt cx="473400" cy="473400"/>
          </a:xfrm>
        </p:grpSpPr>
        <p:sp>
          <p:nvSpPr>
            <p:cNvPr id="510" name="Google Shape;510;p40"/>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Quattrocento Sans"/>
                <a:ea typeface="Quattrocento Sans"/>
                <a:cs typeface="Quattrocento Sans"/>
                <a:sym typeface="Quattrocento Sans"/>
              </a:endParaRPr>
            </a:p>
          </p:txBody>
        </p:sp>
        <p:sp>
          <p:nvSpPr>
            <p:cNvPr id="511" name="Google Shape;511;p40"/>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Quattrocento Sans"/>
                  <a:ea typeface="Quattrocento Sans"/>
                  <a:cs typeface="Quattrocento Sans"/>
                  <a:sym typeface="Quattrocento Sans"/>
                </a:rPr>
                <a:t>1</a:t>
              </a:r>
              <a:endParaRPr sz="600" dirty="0">
                <a:solidFill>
                  <a:schemeClr val="dk1"/>
                </a:solidFill>
                <a:latin typeface="Quattrocento Sans"/>
                <a:ea typeface="Quattrocento Sans"/>
                <a:cs typeface="Quattrocento Sans"/>
                <a:sym typeface="Quattrocento Sans"/>
              </a:endParaRPr>
            </a:p>
          </p:txBody>
        </p:sp>
      </p:grpSp>
      <p:grpSp>
        <p:nvGrpSpPr>
          <p:cNvPr id="512" name="Google Shape;512;p40"/>
          <p:cNvGrpSpPr/>
          <p:nvPr/>
        </p:nvGrpSpPr>
        <p:grpSpPr>
          <a:xfrm>
            <a:off x="3814414" y="1703401"/>
            <a:ext cx="473400" cy="473400"/>
            <a:chOff x="3814414" y="1703401"/>
            <a:chExt cx="473400" cy="473400"/>
          </a:xfrm>
        </p:grpSpPr>
        <p:sp>
          <p:nvSpPr>
            <p:cNvPr id="513" name="Google Shape;513;p40"/>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Quattrocento Sans"/>
                <a:ea typeface="Quattrocento Sans"/>
                <a:cs typeface="Quattrocento Sans"/>
                <a:sym typeface="Quattrocento Sans"/>
              </a:endParaRPr>
            </a:p>
          </p:txBody>
        </p:sp>
        <p:sp>
          <p:nvSpPr>
            <p:cNvPr id="514" name="Google Shape;514;p40"/>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dirty="0">
                  <a:solidFill>
                    <a:schemeClr val="dk1"/>
                  </a:solidFill>
                  <a:latin typeface="Quattrocento Sans"/>
                  <a:ea typeface="Quattrocento Sans"/>
                  <a:cs typeface="Quattrocento Sans"/>
                  <a:sym typeface="Quattrocento Sans"/>
                </a:rPr>
                <a:t>3</a:t>
              </a:r>
              <a:endParaRPr sz="600" dirty="0">
                <a:solidFill>
                  <a:schemeClr val="dk1"/>
                </a:solidFill>
                <a:latin typeface="Quattrocento Sans"/>
                <a:ea typeface="Quattrocento Sans"/>
                <a:cs typeface="Quattrocento Sans"/>
                <a:sym typeface="Quattrocento Sans"/>
              </a:endParaRPr>
            </a:p>
          </p:txBody>
        </p:sp>
      </p:grpSp>
      <p:grpSp>
        <p:nvGrpSpPr>
          <p:cNvPr id="515" name="Google Shape;515;p40"/>
          <p:cNvGrpSpPr/>
          <p:nvPr/>
        </p:nvGrpSpPr>
        <p:grpSpPr>
          <a:xfrm>
            <a:off x="5842489" y="1703401"/>
            <a:ext cx="473400" cy="473400"/>
            <a:chOff x="5842489" y="1703401"/>
            <a:chExt cx="473400" cy="473400"/>
          </a:xfrm>
        </p:grpSpPr>
        <p:sp>
          <p:nvSpPr>
            <p:cNvPr id="516" name="Google Shape;516;p40"/>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Quattrocento Sans"/>
                <a:ea typeface="Quattrocento Sans"/>
                <a:cs typeface="Quattrocento Sans"/>
                <a:sym typeface="Quattrocento Sans"/>
              </a:endParaRPr>
            </a:p>
          </p:txBody>
        </p:sp>
        <p:sp>
          <p:nvSpPr>
            <p:cNvPr id="517" name="Google Shape;517;p40"/>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Quattrocento Sans"/>
                  <a:ea typeface="Quattrocento Sans"/>
                  <a:cs typeface="Quattrocento Sans"/>
                  <a:sym typeface="Quattrocento Sans"/>
                </a:rPr>
                <a:t>5</a:t>
              </a:r>
              <a:endParaRPr sz="600">
                <a:solidFill>
                  <a:schemeClr val="dk1"/>
                </a:solidFill>
                <a:latin typeface="Quattrocento Sans"/>
                <a:ea typeface="Quattrocento Sans"/>
                <a:cs typeface="Quattrocento Sans"/>
                <a:sym typeface="Quattrocento Sans"/>
              </a:endParaRPr>
            </a:p>
          </p:txBody>
        </p:sp>
      </p:grpSp>
      <p:grpSp>
        <p:nvGrpSpPr>
          <p:cNvPr id="518" name="Google Shape;518;p40"/>
          <p:cNvGrpSpPr/>
          <p:nvPr/>
        </p:nvGrpSpPr>
        <p:grpSpPr>
          <a:xfrm>
            <a:off x="6880814" y="3576300"/>
            <a:ext cx="473400" cy="473400"/>
            <a:chOff x="6880814" y="3576300"/>
            <a:chExt cx="473400" cy="473400"/>
          </a:xfrm>
        </p:grpSpPr>
        <p:sp>
          <p:nvSpPr>
            <p:cNvPr id="519" name="Google Shape;519;p40"/>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Quattrocento Sans"/>
                <a:ea typeface="Quattrocento Sans"/>
                <a:cs typeface="Quattrocento Sans"/>
                <a:sym typeface="Quattrocento Sans"/>
              </a:endParaRPr>
            </a:p>
          </p:txBody>
        </p:sp>
        <p:sp>
          <p:nvSpPr>
            <p:cNvPr id="520" name="Google Shape;520;p40"/>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dirty="0">
                  <a:solidFill>
                    <a:schemeClr val="dk1"/>
                  </a:solidFill>
                  <a:latin typeface="Quattrocento Sans"/>
                  <a:ea typeface="Quattrocento Sans"/>
                  <a:cs typeface="Quattrocento Sans"/>
                  <a:sym typeface="Quattrocento Sans"/>
                </a:rPr>
                <a:t>6</a:t>
              </a:r>
              <a:endParaRPr sz="600" dirty="0">
                <a:solidFill>
                  <a:schemeClr val="dk1"/>
                </a:solidFill>
                <a:latin typeface="Quattrocento Sans"/>
                <a:ea typeface="Quattrocento Sans"/>
                <a:cs typeface="Quattrocento Sans"/>
                <a:sym typeface="Quattrocento Sans"/>
              </a:endParaRPr>
            </a:p>
          </p:txBody>
        </p:sp>
      </p:grpSp>
      <p:grpSp>
        <p:nvGrpSpPr>
          <p:cNvPr id="521" name="Google Shape;521;p40"/>
          <p:cNvGrpSpPr/>
          <p:nvPr/>
        </p:nvGrpSpPr>
        <p:grpSpPr>
          <a:xfrm>
            <a:off x="4852739" y="3576300"/>
            <a:ext cx="473400" cy="473400"/>
            <a:chOff x="4852739" y="3576300"/>
            <a:chExt cx="473400" cy="473400"/>
          </a:xfrm>
        </p:grpSpPr>
        <p:sp>
          <p:nvSpPr>
            <p:cNvPr id="522" name="Google Shape;522;p40"/>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Quattrocento Sans"/>
                <a:ea typeface="Quattrocento Sans"/>
                <a:cs typeface="Quattrocento Sans"/>
                <a:sym typeface="Quattrocento Sans"/>
              </a:endParaRPr>
            </a:p>
          </p:txBody>
        </p:sp>
        <p:sp>
          <p:nvSpPr>
            <p:cNvPr id="523" name="Google Shape;523;p40"/>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Quattrocento Sans"/>
                  <a:ea typeface="Quattrocento Sans"/>
                  <a:cs typeface="Quattrocento Sans"/>
                  <a:sym typeface="Quattrocento Sans"/>
                </a:rPr>
                <a:t>4</a:t>
              </a:r>
              <a:endParaRPr sz="600">
                <a:solidFill>
                  <a:schemeClr val="dk1"/>
                </a:solidFill>
                <a:latin typeface="Quattrocento Sans"/>
                <a:ea typeface="Quattrocento Sans"/>
                <a:cs typeface="Quattrocento Sans"/>
                <a:sym typeface="Quattrocento Sans"/>
              </a:endParaRPr>
            </a:p>
          </p:txBody>
        </p:sp>
      </p:grpSp>
      <p:grpSp>
        <p:nvGrpSpPr>
          <p:cNvPr id="524" name="Google Shape;524;p40"/>
          <p:cNvGrpSpPr/>
          <p:nvPr/>
        </p:nvGrpSpPr>
        <p:grpSpPr>
          <a:xfrm>
            <a:off x="2824664" y="3576300"/>
            <a:ext cx="473400" cy="473400"/>
            <a:chOff x="2824664" y="3576300"/>
            <a:chExt cx="473400" cy="473400"/>
          </a:xfrm>
        </p:grpSpPr>
        <p:sp>
          <p:nvSpPr>
            <p:cNvPr id="525" name="Google Shape;525;p40"/>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Quattrocento Sans"/>
                <a:ea typeface="Quattrocento Sans"/>
                <a:cs typeface="Quattrocento Sans"/>
                <a:sym typeface="Quattrocento Sans"/>
              </a:endParaRPr>
            </a:p>
          </p:txBody>
        </p:sp>
        <p:sp>
          <p:nvSpPr>
            <p:cNvPr id="526" name="Google Shape;526;p40"/>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Quattrocento Sans"/>
                  <a:ea typeface="Quattrocento Sans"/>
                  <a:cs typeface="Quattrocento Sans"/>
                  <a:sym typeface="Quattrocento Sans"/>
                </a:rPr>
                <a:t>2</a:t>
              </a:r>
              <a:endParaRPr sz="600">
                <a:solidFill>
                  <a:schemeClr val="dk1"/>
                </a:solidFill>
                <a:latin typeface="Quattrocento Sans"/>
                <a:ea typeface="Quattrocento Sans"/>
                <a:cs typeface="Quattrocento Sans"/>
                <a:sym typeface="Quattrocento Sans"/>
              </a:endParaRPr>
            </a:p>
          </p:txBody>
        </p:sp>
      </p:grpSp>
      <p:sp>
        <p:nvSpPr>
          <p:cNvPr id="527" name="Google Shape;527;p40"/>
          <p:cNvSpPr txBox="1"/>
          <p:nvPr/>
        </p:nvSpPr>
        <p:spPr>
          <a:xfrm>
            <a:off x="1379850" y="1156100"/>
            <a:ext cx="1286400" cy="533400"/>
          </a:xfrm>
          <a:prstGeom prst="rect">
            <a:avLst/>
          </a:prstGeom>
          <a:noFill/>
          <a:ln>
            <a:noFill/>
          </a:ln>
        </p:spPr>
        <p:txBody>
          <a:bodyPr spcFirstLastPara="1" wrap="square" lIns="0" tIns="0" rIns="0" bIns="0" anchor="b" anchorCtr="0">
            <a:noAutofit/>
          </a:bodyPr>
          <a:lstStyle/>
          <a:p>
            <a:pPr lvl="1" algn="ctr"/>
            <a:r>
              <a:rPr lang="en" sz="900" b="1" dirty="0">
                <a:solidFill>
                  <a:schemeClr val="dk1"/>
                </a:solidFill>
                <a:latin typeface="Quattrocento Sans"/>
                <a:ea typeface="Quattrocento Sans"/>
                <a:cs typeface="Quattrocento Sans"/>
                <a:sym typeface="Quattrocento Sans"/>
              </a:rPr>
              <a:t>Introduction</a:t>
            </a:r>
            <a:endParaRPr sz="900" b="1" dirty="0">
              <a:solidFill>
                <a:schemeClr val="dk1"/>
              </a:solidFill>
              <a:latin typeface="Quattrocento Sans"/>
              <a:ea typeface="Quattrocento Sans"/>
              <a:cs typeface="Quattrocento Sans"/>
              <a:sym typeface="Quattrocento Sans"/>
            </a:endParaRPr>
          </a:p>
        </p:txBody>
      </p:sp>
      <p:sp>
        <p:nvSpPr>
          <p:cNvPr id="528" name="Google Shape;528;p40"/>
          <p:cNvSpPr txBox="1"/>
          <p:nvPr/>
        </p:nvSpPr>
        <p:spPr>
          <a:xfrm>
            <a:off x="3377205" y="1156100"/>
            <a:ext cx="1286400" cy="533400"/>
          </a:xfrm>
          <a:prstGeom prst="rect">
            <a:avLst/>
          </a:prstGeom>
          <a:noFill/>
          <a:ln>
            <a:noFill/>
          </a:ln>
        </p:spPr>
        <p:txBody>
          <a:bodyPr spcFirstLastPara="1" wrap="square" lIns="0" tIns="0" rIns="0" bIns="0" anchor="b" anchorCtr="0">
            <a:noAutofit/>
          </a:bodyPr>
          <a:lstStyle/>
          <a:p>
            <a:pPr algn="ctr"/>
            <a:r>
              <a:rPr lang="en-US" sz="900" b="1" dirty="0">
                <a:solidFill>
                  <a:schemeClr val="dk1"/>
                </a:solidFill>
                <a:latin typeface="Quattrocento Sans"/>
                <a:ea typeface="Quattrocento Sans"/>
                <a:cs typeface="Quattrocento Sans"/>
                <a:sym typeface="Quattrocento Sans"/>
              </a:rPr>
              <a:t>Methods</a:t>
            </a:r>
          </a:p>
        </p:txBody>
      </p:sp>
      <p:sp>
        <p:nvSpPr>
          <p:cNvPr id="529" name="Google Shape;529;p40"/>
          <p:cNvSpPr txBox="1"/>
          <p:nvPr/>
        </p:nvSpPr>
        <p:spPr>
          <a:xfrm>
            <a:off x="5436010"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b="1" dirty="0">
                <a:solidFill>
                  <a:schemeClr val="dk1"/>
                </a:solidFill>
                <a:latin typeface="Quattrocento Sans"/>
                <a:ea typeface="Quattrocento Sans"/>
                <a:cs typeface="Quattrocento Sans"/>
                <a:sym typeface="Quattrocento Sans"/>
              </a:rPr>
              <a:t>Discussion</a:t>
            </a:r>
            <a:endParaRPr sz="900" b="1" dirty="0">
              <a:solidFill>
                <a:schemeClr val="dk1"/>
              </a:solidFill>
              <a:latin typeface="Quattrocento Sans"/>
              <a:ea typeface="Quattrocento Sans"/>
              <a:cs typeface="Quattrocento Sans"/>
              <a:sym typeface="Quattrocento Sans"/>
            </a:endParaRPr>
          </a:p>
        </p:txBody>
      </p:sp>
      <p:sp>
        <p:nvSpPr>
          <p:cNvPr id="530" name="Google Shape;530;p40"/>
          <p:cNvSpPr txBox="1"/>
          <p:nvPr/>
        </p:nvSpPr>
        <p:spPr>
          <a:xfrm>
            <a:off x="241817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900" b="1" dirty="0">
                <a:solidFill>
                  <a:schemeClr val="dk1"/>
                </a:solidFill>
                <a:latin typeface="Quattrocento Sans"/>
                <a:ea typeface="Quattrocento Sans"/>
                <a:cs typeface="Quattrocento Sans"/>
                <a:sym typeface="Quattrocento Sans"/>
              </a:rPr>
              <a:t>Objectives</a:t>
            </a:r>
            <a:endParaRPr sz="900" b="1" dirty="0">
              <a:solidFill>
                <a:schemeClr val="dk1"/>
              </a:solidFill>
              <a:latin typeface="Quattrocento Sans"/>
              <a:ea typeface="Quattrocento Sans"/>
              <a:cs typeface="Quattrocento Sans"/>
              <a:sym typeface="Quattrocento Sans"/>
            </a:endParaRPr>
          </a:p>
        </p:txBody>
      </p:sp>
      <p:sp>
        <p:nvSpPr>
          <p:cNvPr id="531" name="Google Shape;531;p40"/>
          <p:cNvSpPr txBox="1"/>
          <p:nvPr/>
        </p:nvSpPr>
        <p:spPr>
          <a:xfrm>
            <a:off x="444625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b="1" dirty="0">
                <a:solidFill>
                  <a:schemeClr val="dk1"/>
                </a:solidFill>
                <a:latin typeface="Quattrocento Sans"/>
                <a:ea typeface="Quattrocento Sans"/>
                <a:cs typeface="Quattrocento Sans"/>
                <a:sym typeface="Quattrocento Sans"/>
              </a:rPr>
              <a:t>Results</a:t>
            </a:r>
            <a:endParaRPr sz="900" b="1" dirty="0">
              <a:solidFill>
                <a:schemeClr val="dk1"/>
              </a:solidFill>
              <a:latin typeface="Quattrocento Sans"/>
              <a:ea typeface="Quattrocento Sans"/>
              <a:cs typeface="Quattrocento Sans"/>
              <a:sym typeface="Quattrocento Sans"/>
            </a:endParaRPr>
          </a:p>
        </p:txBody>
      </p:sp>
      <p:sp>
        <p:nvSpPr>
          <p:cNvPr id="532" name="Google Shape;532;p40"/>
          <p:cNvSpPr txBox="1"/>
          <p:nvPr/>
        </p:nvSpPr>
        <p:spPr>
          <a:xfrm>
            <a:off x="647433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900" b="1" dirty="0">
                <a:solidFill>
                  <a:schemeClr val="dk1"/>
                </a:solidFill>
                <a:latin typeface="Quattrocento Sans"/>
                <a:ea typeface="Quattrocento Sans"/>
                <a:cs typeface="Quattrocento Sans"/>
                <a:sym typeface="Quattrocento Sans"/>
              </a:rPr>
              <a:t>Conclusion</a:t>
            </a:r>
            <a:endParaRPr sz="900" b="1" dirty="0">
              <a:solidFill>
                <a:schemeClr val="dk1"/>
              </a:solidFill>
              <a:latin typeface="Quattrocento Sans"/>
              <a:ea typeface="Quattrocento Sans"/>
              <a:cs typeface="Quattrocento Sans"/>
              <a:sym typeface="Quattrocento Sans"/>
            </a:endParaRPr>
          </a:p>
        </p:txBody>
      </p:sp>
      <p:grpSp>
        <p:nvGrpSpPr>
          <p:cNvPr id="533" name="Google Shape;533;p40"/>
          <p:cNvGrpSpPr/>
          <p:nvPr/>
        </p:nvGrpSpPr>
        <p:grpSpPr>
          <a:xfrm>
            <a:off x="916458" y="1019750"/>
            <a:ext cx="214625" cy="214625"/>
            <a:chOff x="2594050" y="1631825"/>
            <a:chExt cx="439625" cy="439625"/>
          </a:xfrm>
        </p:grpSpPr>
        <p:sp>
          <p:nvSpPr>
            <p:cNvPr id="534" name="Google Shape;534;p4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Text&#10;&#10;Description automatically generated">
            <a:extLst>
              <a:ext uri="{FF2B5EF4-FFF2-40B4-BE49-F238E27FC236}">
                <a16:creationId xmlns:a16="http://schemas.microsoft.com/office/drawing/2014/main" id="{3EF23CDA-3FF8-C9B5-FF56-600AA041B6B0}"/>
              </a:ext>
            </a:extLst>
          </p:cNvPr>
          <p:cNvPicPr>
            <a:picLocks noChangeAspect="1"/>
          </p:cNvPicPr>
          <p:nvPr/>
        </p:nvPicPr>
        <p:blipFill>
          <a:blip r:embed="rId3"/>
          <a:stretch>
            <a:fillRect/>
          </a:stretch>
        </p:blipFill>
        <p:spPr>
          <a:xfrm>
            <a:off x="52074" y="33894"/>
            <a:ext cx="1379850" cy="530092"/>
          </a:xfrm>
          <a:prstGeom prst="rect">
            <a:avLst/>
          </a:prstGeom>
        </p:spPr>
      </p:pic>
      <p:pic>
        <p:nvPicPr>
          <p:cNvPr id="5" name="Picture 4" descr="Text&#10;&#10;Description automatically generated">
            <a:extLst>
              <a:ext uri="{FF2B5EF4-FFF2-40B4-BE49-F238E27FC236}">
                <a16:creationId xmlns:a16="http://schemas.microsoft.com/office/drawing/2014/main" id="{BA0AD1D2-9779-962C-9219-B738B6C2B85F}"/>
              </a:ext>
            </a:extLst>
          </p:cNvPr>
          <p:cNvPicPr>
            <a:picLocks noChangeAspect="1"/>
          </p:cNvPicPr>
          <p:nvPr/>
        </p:nvPicPr>
        <p:blipFill>
          <a:blip r:embed="rId4"/>
          <a:stretch>
            <a:fillRect/>
          </a:stretch>
        </p:blipFill>
        <p:spPr>
          <a:xfrm>
            <a:off x="7239618" y="33894"/>
            <a:ext cx="1876168" cy="5300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49" y="896112"/>
            <a:ext cx="4783145"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Results</a:t>
            </a:r>
            <a:br>
              <a:rPr lang="en" dirty="0"/>
            </a:br>
            <a:r>
              <a:rPr lang="ar" sz="1100" dirty="0"/>
              <a:t>Overall Metabolomic Profiling of Fentanyl, Fentanyl-Ceftriaxone and Fentanyl- MC-100093 Groups</a:t>
            </a:r>
            <a:endParaRPr b="0"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pic>
        <p:nvPicPr>
          <p:cNvPr id="3" name="Google Shape;158;p29">
            <a:extLst>
              <a:ext uri="{FF2B5EF4-FFF2-40B4-BE49-F238E27FC236}">
                <a16:creationId xmlns:a16="http://schemas.microsoft.com/office/drawing/2014/main" id="{39AE3612-B1A1-9878-6325-46E3C937DE5A}"/>
              </a:ext>
            </a:extLst>
          </p:cNvPr>
          <p:cNvPicPr preferRelativeResize="0"/>
          <p:nvPr/>
        </p:nvPicPr>
        <p:blipFill>
          <a:blip r:embed="rId3">
            <a:alphaModFix/>
          </a:blip>
          <a:stretch>
            <a:fillRect/>
          </a:stretch>
        </p:blipFill>
        <p:spPr>
          <a:xfrm>
            <a:off x="2160494" y="1535324"/>
            <a:ext cx="5280212" cy="3511805"/>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89B7386C-E69F-2C09-E19A-DDA41D645989}"/>
              </a:ext>
            </a:extLst>
          </p:cNvPr>
          <p:cNvPicPr>
            <a:picLocks noChangeAspect="1"/>
          </p:cNvPicPr>
          <p:nvPr/>
        </p:nvPicPr>
        <p:blipFill>
          <a:blip r:embed="rId4"/>
          <a:stretch>
            <a:fillRect/>
          </a:stretch>
        </p:blipFill>
        <p:spPr>
          <a:xfrm>
            <a:off x="52074" y="33894"/>
            <a:ext cx="1379850" cy="530092"/>
          </a:xfrm>
          <a:prstGeom prst="rect">
            <a:avLst/>
          </a:prstGeom>
        </p:spPr>
      </p:pic>
      <p:pic>
        <p:nvPicPr>
          <p:cNvPr id="5" name="Picture 4" descr="Text&#10;&#10;Description automatically generated">
            <a:extLst>
              <a:ext uri="{FF2B5EF4-FFF2-40B4-BE49-F238E27FC236}">
                <a16:creationId xmlns:a16="http://schemas.microsoft.com/office/drawing/2014/main" id="{692B7071-35CE-EFC1-AED1-86E69C89B7AF}"/>
              </a:ext>
            </a:extLst>
          </p:cNvPr>
          <p:cNvPicPr>
            <a:picLocks noChangeAspect="1"/>
          </p:cNvPicPr>
          <p:nvPr/>
        </p:nvPicPr>
        <p:blipFill>
          <a:blip r:embed="rId5"/>
          <a:stretch>
            <a:fillRect/>
          </a:stretch>
        </p:blipFill>
        <p:spPr>
          <a:xfrm>
            <a:off x="7239618" y="33894"/>
            <a:ext cx="1876168" cy="530092"/>
          </a:xfrm>
          <a:prstGeom prst="rect">
            <a:avLst/>
          </a:prstGeom>
        </p:spPr>
      </p:pic>
    </p:spTree>
    <p:extLst>
      <p:ext uri="{BB962C8B-B14F-4D97-AF65-F5344CB8AC3E}">
        <p14:creationId xmlns:p14="http://schemas.microsoft.com/office/powerpoint/2010/main" val="2199896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49" y="896112"/>
            <a:ext cx="4783145"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Results</a:t>
            </a:r>
            <a:br>
              <a:rPr lang="en" dirty="0"/>
            </a:br>
            <a:r>
              <a:rPr lang="ar" sz="1100" dirty="0"/>
              <a:t>Partial Least Squares-Discriminant Analysis Model of Control, Fentanyl, Fentanyl-Ceftriaxone and Fentanyl-MC-100093 Metabolomic Profiles </a:t>
            </a:r>
            <a:endParaRPr b="0"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pic>
        <p:nvPicPr>
          <p:cNvPr id="2" name="Google Shape;164;p30">
            <a:extLst>
              <a:ext uri="{FF2B5EF4-FFF2-40B4-BE49-F238E27FC236}">
                <a16:creationId xmlns:a16="http://schemas.microsoft.com/office/drawing/2014/main" id="{0A6777C4-F5C8-B1A0-9670-EAD777D8C961}"/>
              </a:ext>
            </a:extLst>
          </p:cNvPr>
          <p:cNvPicPr preferRelativeResize="0"/>
          <p:nvPr/>
        </p:nvPicPr>
        <p:blipFill>
          <a:blip r:embed="rId3">
            <a:alphaModFix/>
          </a:blip>
          <a:stretch>
            <a:fillRect/>
          </a:stretch>
        </p:blipFill>
        <p:spPr>
          <a:xfrm>
            <a:off x="2563906" y="1459974"/>
            <a:ext cx="4554070" cy="3569226"/>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E4D4C950-EC58-8147-7AE5-3B741E32BD2B}"/>
              </a:ext>
            </a:extLst>
          </p:cNvPr>
          <p:cNvPicPr>
            <a:picLocks noChangeAspect="1"/>
          </p:cNvPicPr>
          <p:nvPr/>
        </p:nvPicPr>
        <p:blipFill>
          <a:blip r:embed="rId4"/>
          <a:stretch>
            <a:fillRect/>
          </a:stretch>
        </p:blipFill>
        <p:spPr>
          <a:xfrm>
            <a:off x="52074" y="33894"/>
            <a:ext cx="1379850" cy="530092"/>
          </a:xfrm>
          <a:prstGeom prst="rect">
            <a:avLst/>
          </a:prstGeom>
        </p:spPr>
      </p:pic>
      <p:pic>
        <p:nvPicPr>
          <p:cNvPr id="5" name="Picture 4" descr="Text&#10;&#10;Description automatically generated">
            <a:extLst>
              <a:ext uri="{FF2B5EF4-FFF2-40B4-BE49-F238E27FC236}">
                <a16:creationId xmlns:a16="http://schemas.microsoft.com/office/drawing/2014/main" id="{C05676BD-4610-7B90-FA70-55A4A52DB897}"/>
              </a:ext>
            </a:extLst>
          </p:cNvPr>
          <p:cNvPicPr>
            <a:picLocks noChangeAspect="1"/>
          </p:cNvPicPr>
          <p:nvPr/>
        </p:nvPicPr>
        <p:blipFill>
          <a:blip r:embed="rId5"/>
          <a:stretch>
            <a:fillRect/>
          </a:stretch>
        </p:blipFill>
        <p:spPr>
          <a:xfrm>
            <a:off x="7239618" y="33894"/>
            <a:ext cx="1876168" cy="530092"/>
          </a:xfrm>
          <a:prstGeom prst="rect">
            <a:avLst/>
          </a:prstGeom>
        </p:spPr>
      </p:pic>
    </p:spTree>
    <p:extLst>
      <p:ext uri="{BB962C8B-B14F-4D97-AF65-F5344CB8AC3E}">
        <p14:creationId xmlns:p14="http://schemas.microsoft.com/office/powerpoint/2010/main" val="2948554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49" y="896112"/>
            <a:ext cx="4783145"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Results</a:t>
            </a:r>
            <a:br>
              <a:rPr lang="en" dirty="0"/>
            </a:br>
            <a:r>
              <a:rPr lang="ar" sz="1100" dirty="0"/>
              <a:t>Heatmap Analysis Model of Control, Fentanyl, Fentanyl-Ceftriaxone and Fentanyl-MC-100093 Metabolomic Profiles</a:t>
            </a:r>
            <a:endParaRPr b="0"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pic>
        <p:nvPicPr>
          <p:cNvPr id="3" name="Google Shape;170;p31">
            <a:extLst>
              <a:ext uri="{FF2B5EF4-FFF2-40B4-BE49-F238E27FC236}">
                <a16:creationId xmlns:a16="http://schemas.microsoft.com/office/drawing/2014/main" id="{6288FF84-B9D6-BBCE-B329-6E206DEB3158}"/>
              </a:ext>
            </a:extLst>
          </p:cNvPr>
          <p:cNvPicPr preferRelativeResize="0"/>
          <p:nvPr/>
        </p:nvPicPr>
        <p:blipFill>
          <a:blip r:embed="rId3">
            <a:alphaModFix/>
          </a:blip>
          <a:stretch>
            <a:fillRect/>
          </a:stretch>
        </p:blipFill>
        <p:spPr>
          <a:xfrm>
            <a:off x="2761129" y="1502795"/>
            <a:ext cx="3774142" cy="3537556"/>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181A41F2-6ED5-A09E-6B16-F66CEA3442FF}"/>
              </a:ext>
            </a:extLst>
          </p:cNvPr>
          <p:cNvPicPr>
            <a:picLocks noChangeAspect="1"/>
          </p:cNvPicPr>
          <p:nvPr/>
        </p:nvPicPr>
        <p:blipFill>
          <a:blip r:embed="rId4"/>
          <a:stretch>
            <a:fillRect/>
          </a:stretch>
        </p:blipFill>
        <p:spPr>
          <a:xfrm>
            <a:off x="52074" y="33894"/>
            <a:ext cx="1379850" cy="530092"/>
          </a:xfrm>
          <a:prstGeom prst="rect">
            <a:avLst/>
          </a:prstGeom>
        </p:spPr>
      </p:pic>
      <p:pic>
        <p:nvPicPr>
          <p:cNvPr id="5" name="Picture 4" descr="Text&#10;&#10;Description automatically generated">
            <a:extLst>
              <a:ext uri="{FF2B5EF4-FFF2-40B4-BE49-F238E27FC236}">
                <a16:creationId xmlns:a16="http://schemas.microsoft.com/office/drawing/2014/main" id="{5551BB49-572D-9DAC-7CBB-6D565DE9DED4}"/>
              </a:ext>
            </a:extLst>
          </p:cNvPr>
          <p:cNvPicPr>
            <a:picLocks noChangeAspect="1"/>
          </p:cNvPicPr>
          <p:nvPr/>
        </p:nvPicPr>
        <p:blipFill>
          <a:blip r:embed="rId5"/>
          <a:stretch>
            <a:fillRect/>
          </a:stretch>
        </p:blipFill>
        <p:spPr>
          <a:xfrm>
            <a:off x="7239618" y="33894"/>
            <a:ext cx="1876168" cy="530092"/>
          </a:xfrm>
          <a:prstGeom prst="rect">
            <a:avLst/>
          </a:prstGeom>
        </p:spPr>
      </p:pic>
    </p:spTree>
    <p:extLst>
      <p:ext uri="{BB962C8B-B14F-4D97-AF65-F5344CB8AC3E}">
        <p14:creationId xmlns:p14="http://schemas.microsoft.com/office/powerpoint/2010/main" val="94842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49" y="896112"/>
            <a:ext cx="4783145"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Results</a:t>
            </a:r>
            <a:br>
              <a:rPr lang="en" dirty="0"/>
            </a:br>
            <a:r>
              <a:rPr lang="ar" sz="1100" dirty="0"/>
              <a:t>Enrichment Pathways Analysis Involved in Altered Metabolites</a:t>
            </a:r>
            <a:endParaRPr b="0"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pic>
        <p:nvPicPr>
          <p:cNvPr id="2" name="Google Shape;176;p32">
            <a:extLst>
              <a:ext uri="{FF2B5EF4-FFF2-40B4-BE49-F238E27FC236}">
                <a16:creationId xmlns:a16="http://schemas.microsoft.com/office/drawing/2014/main" id="{02B3D342-1FC4-C033-E6F5-20E7739E0751}"/>
              </a:ext>
            </a:extLst>
          </p:cNvPr>
          <p:cNvPicPr preferRelativeResize="0"/>
          <p:nvPr/>
        </p:nvPicPr>
        <p:blipFill>
          <a:blip r:embed="rId3">
            <a:alphaModFix/>
          </a:blip>
          <a:stretch>
            <a:fillRect/>
          </a:stretch>
        </p:blipFill>
        <p:spPr>
          <a:xfrm>
            <a:off x="1532965" y="1494270"/>
            <a:ext cx="6382869" cy="3649181"/>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BDBA8AD6-C2F4-92CC-AEAC-4F245D9B9B6C}"/>
              </a:ext>
            </a:extLst>
          </p:cNvPr>
          <p:cNvPicPr>
            <a:picLocks noChangeAspect="1"/>
          </p:cNvPicPr>
          <p:nvPr/>
        </p:nvPicPr>
        <p:blipFill>
          <a:blip r:embed="rId4"/>
          <a:stretch>
            <a:fillRect/>
          </a:stretch>
        </p:blipFill>
        <p:spPr>
          <a:xfrm>
            <a:off x="52074" y="33894"/>
            <a:ext cx="1379850" cy="530092"/>
          </a:xfrm>
          <a:prstGeom prst="rect">
            <a:avLst/>
          </a:prstGeom>
        </p:spPr>
      </p:pic>
      <p:pic>
        <p:nvPicPr>
          <p:cNvPr id="5" name="Picture 4" descr="Text&#10;&#10;Description automatically generated">
            <a:extLst>
              <a:ext uri="{FF2B5EF4-FFF2-40B4-BE49-F238E27FC236}">
                <a16:creationId xmlns:a16="http://schemas.microsoft.com/office/drawing/2014/main" id="{D61FE203-A6F5-2E44-83AE-D6CA3CDFE998}"/>
              </a:ext>
            </a:extLst>
          </p:cNvPr>
          <p:cNvPicPr>
            <a:picLocks noChangeAspect="1"/>
          </p:cNvPicPr>
          <p:nvPr/>
        </p:nvPicPr>
        <p:blipFill>
          <a:blip r:embed="rId5"/>
          <a:stretch>
            <a:fillRect/>
          </a:stretch>
        </p:blipFill>
        <p:spPr>
          <a:xfrm>
            <a:off x="7239618" y="33894"/>
            <a:ext cx="1876168" cy="530092"/>
          </a:xfrm>
          <a:prstGeom prst="rect">
            <a:avLst/>
          </a:prstGeom>
        </p:spPr>
      </p:pic>
    </p:spTree>
    <p:extLst>
      <p:ext uri="{BB962C8B-B14F-4D97-AF65-F5344CB8AC3E}">
        <p14:creationId xmlns:p14="http://schemas.microsoft.com/office/powerpoint/2010/main" val="2004059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t>Discussion/Conclusion</a:t>
            </a:r>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4</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pic>
        <p:nvPicPr>
          <p:cNvPr id="2" name="Picture 1" descr="Text&#10;&#10;Description automatically generated">
            <a:extLst>
              <a:ext uri="{FF2B5EF4-FFF2-40B4-BE49-F238E27FC236}">
                <a16:creationId xmlns:a16="http://schemas.microsoft.com/office/drawing/2014/main" id="{974436BB-B482-7B6F-0DE7-0BB01C1FD1B5}"/>
              </a:ext>
            </a:extLst>
          </p:cNvPr>
          <p:cNvPicPr>
            <a:picLocks noChangeAspect="1"/>
          </p:cNvPicPr>
          <p:nvPr/>
        </p:nvPicPr>
        <p:blipFill>
          <a:blip r:embed="rId3"/>
          <a:stretch>
            <a:fillRect/>
          </a:stretch>
        </p:blipFill>
        <p:spPr>
          <a:xfrm>
            <a:off x="52074" y="33894"/>
            <a:ext cx="1379850" cy="530092"/>
          </a:xfrm>
          <a:prstGeom prst="rect">
            <a:avLst/>
          </a:prstGeom>
        </p:spPr>
      </p:pic>
      <p:pic>
        <p:nvPicPr>
          <p:cNvPr id="3" name="Picture 2" descr="Text&#10;&#10;Description automatically generated">
            <a:extLst>
              <a:ext uri="{FF2B5EF4-FFF2-40B4-BE49-F238E27FC236}">
                <a16:creationId xmlns:a16="http://schemas.microsoft.com/office/drawing/2014/main" id="{E1432A93-498E-652A-3D4B-E0D39DB27C92}"/>
              </a:ext>
            </a:extLst>
          </p:cNvPr>
          <p:cNvPicPr>
            <a:picLocks noChangeAspect="1"/>
          </p:cNvPicPr>
          <p:nvPr/>
        </p:nvPicPr>
        <p:blipFill>
          <a:blip r:embed="rId4"/>
          <a:stretch>
            <a:fillRect/>
          </a:stretch>
        </p:blipFill>
        <p:spPr>
          <a:xfrm>
            <a:off x="7239618" y="33894"/>
            <a:ext cx="1876168" cy="530092"/>
          </a:xfrm>
          <a:prstGeom prst="rect">
            <a:avLst/>
          </a:prstGeom>
        </p:spPr>
      </p:pic>
    </p:spTree>
    <p:extLst>
      <p:ext uri="{BB962C8B-B14F-4D97-AF65-F5344CB8AC3E}">
        <p14:creationId xmlns:p14="http://schemas.microsoft.com/office/powerpoint/2010/main" val="202395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Discussion</a:t>
            </a:r>
            <a:endParaRPr b="0" dirty="0">
              <a:highlight>
                <a:schemeClr val="accent1"/>
              </a:highlight>
            </a:endParaRPr>
          </a:p>
        </p:txBody>
      </p:sp>
      <p:sp>
        <p:nvSpPr>
          <p:cNvPr id="125" name="Google Shape;125;p17"/>
          <p:cNvSpPr txBox="1">
            <a:spLocks noGrp="1"/>
          </p:cNvSpPr>
          <p:nvPr>
            <p:ph type="body" idx="1"/>
          </p:nvPr>
        </p:nvSpPr>
        <p:spPr>
          <a:xfrm>
            <a:off x="471564" y="1702475"/>
            <a:ext cx="8135108" cy="3112200"/>
          </a:xfrm>
          <a:prstGeom prst="rect">
            <a:avLst/>
          </a:prstGeom>
        </p:spPr>
        <p:txBody>
          <a:bodyPr spcFirstLastPara="1" wrap="square" lIns="91425" tIns="91425" rIns="91425" bIns="91425" anchor="t" anchorCtr="0">
            <a:noAutofit/>
          </a:bodyPr>
          <a:lstStyle/>
          <a:p>
            <a:pPr marL="457200" lvl="0" indent="-381000" algn="l" rtl="0">
              <a:lnSpc>
                <a:spcPct val="250000"/>
              </a:lnSpc>
              <a:spcBef>
                <a:spcPts val="600"/>
              </a:spcBef>
              <a:spcAft>
                <a:spcPts val="0"/>
              </a:spcAft>
              <a:buClr>
                <a:schemeClr val="accent1"/>
              </a:buClr>
              <a:buSzPct val="120000"/>
              <a:buChar char="◉"/>
            </a:pPr>
            <a:r>
              <a:rPr lang="en-US" sz="1200" dirty="0"/>
              <a:t>Fentanyl overdose reduced several metabolite peak area ratios, and MC-100093 and ceftriaxone restored some metabolites.</a:t>
            </a:r>
          </a:p>
          <a:p>
            <a:pPr marL="457200" lvl="0" indent="-381000" algn="l" rtl="0">
              <a:lnSpc>
                <a:spcPct val="250000"/>
              </a:lnSpc>
              <a:spcBef>
                <a:spcPts val="600"/>
              </a:spcBef>
              <a:spcAft>
                <a:spcPts val="0"/>
              </a:spcAft>
              <a:buClr>
                <a:schemeClr val="accent1"/>
              </a:buClr>
              <a:buSzPct val="120000"/>
              <a:buChar char="◉"/>
            </a:pPr>
            <a:r>
              <a:rPr lang="en-US" sz="1200" dirty="0"/>
              <a:t>MC-100093 exhibited superior effects compared to ceftriaxone.</a:t>
            </a:r>
          </a:p>
          <a:p>
            <a:pPr marL="457200" lvl="0" indent="-381000" algn="l" rtl="0">
              <a:lnSpc>
                <a:spcPct val="250000"/>
              </a:lnSpc>
              <a:spcBef>
                <a:spcPts val="600"/>
              </a:spcBef>
              <a:spcAft>
                <a:spcPts val="0"/>
              </a:spcAft>
              <a:buClr>
                <a:schemeClr val="accent1"/>
              </a:buClr>
              <a:buSzPct val="120000"/>
              <a:buChar char="◉"/>
            </a:pPr>
            <a:r>
              <a:rPr lang="en-US" sz="1200" dirty="0"/>
              <a:t>Pathways affected by fentanyl overdose and normalized by beta-lactam treatments include glucose-alanine cycle, Warburg effect, gluconeogenesis, glutamate metabolism, lactose degradation, and ketone metabolomics pathways.</a:t>
            </a:r>
          </a:p>
          <a:p>
            <a:pPr marL="457200" lvl="0" indent="-381000" algn="l" rtl="0">
              <a:lnSpc>
                <a:spcPct val="250000"/>
              </a:lnSpc>
              <a:spcBef>
                <a:spcPts val="600"/>
              </a:spcBef>
              <a:spcAft>
                <a:spcPts val="0"/>
              </a:spcAft>
              <a:buClr>
                <a:schemeClr val="accent1"/>
              </a:buClr>
              <a:buSzPct val="120000"/>
              <a:buChar char="◉"/>
            </a:pPr>
            <a:endParaRPr lang="en-US" sz="1200"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pic>
        <p:nvPicPr>
          <p:cNvPr id="3" name="Picture 2" descr="Text&#10;&#10;Description automatically generated">
            <a:extLst>
              <a:ext uri="{FF2B5EF4-FFF2-40B4-BE49-F238E27FC236}">
                <a16:creationId xmlns:a16="http://schemas.microsoft.com/office/drawing/2014/main" id="{EE29E5FF-19D1-E3FB-A421-5EFB788CF237}"/>
              </a:ext>
            </a:extLst>
          </p:cNvPr>
          <p:cNvPicPr>
            <a:picLocks noChangeAspect="1"/>
          </p:cNvPicPr>
          <p:nvPr/>
        </p:nvPicPr>
        <p:blipFill>
          <a:blip r:embed="rId3"/>
          <a:stretch>
            <a:fillRect/>
          </a:stretch>
        </p:blipFill>
        <p:spPr>
          <a:xfrm>
            <a:off x="52074" y="33894"/>
            <a:ext cx="1379850" cy="530092"/>
          </a:xfrm>
          <a:prstGeom prst="rect">
            <a:avLst/>
          </a:prstGeom>
        </p:spPr>
      </p:pic>
      <p:pic>
        <p:nvPicPr>
          <p:cNvPr id="4" name="Picture 3" descr="Text&#10;&#10;Description automatically generated">
            <a:extLst>
              <a:ext uri="{FF2B5EF4-FFF2-40B4-BE49-F238E27FC236}">
                <a16:creationId xmlns:a16="http://schemas.microsoft.com/office/drawing/2014/main" id="{53C8DD5B-0DC7-57D1-C53C-0AC563C8FA6A}"/>
              </a:ext>
            </a:extLst>
          </p:cNvPr>
          <p:cNvPicPr>
            <a:picLocks noChangeAspect="1"/>
          </p:cNvPicPr>
          <p:nvPr/>
        </p:nvPicPr>
        <p:blipFill>
          <a:blip r:embed="rId4"/>
          <a:stretch>
            <a:fillRect/>
          </a:stretch>
        </p:blipFill>
        <p:spPr>
          <a:xfrm>
            <a:off x="7239618" y="33894"/>
            <a:ext cx="1876168" cy="530092"/>
          </a:xfrm>
          <a:prstGeom prst="rect">
            <a:avLst/>
          </a:prstGeom>
        </p:spPr>
      </p:pic>
    </p:spTree>
    <p:extLst>
      <p:ext uri="{BB962C8B-B14F-4D97-AF65-F5344CB8AC3E}">
        <p14:creationId xmlns:p14="http://schemas.microsoft.com/office/powerpoint/2010/main" val="2257527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Discussion</a:t>
            </a:r>
            <a:br>
              <a:rPr lang="en" dirty="0"/>
            </a:br>
            <a:r>
              <a:rPr lang="en" dirty="0"/>
              <a:t>Significance?</a:t>
            </a:r>
            <a:endParaRPr b="0" dirty="0">
              <a:highlight>
                <a:schemeClr val="accent1"/>
              </a:highlight>
            </a:endParaRPr>
          </a:p>
        </p:txBody>
      </p:sp>
      <p:sp>
        <p:nvSpPr>
          <p:cNvPr id="125" name="Google Shape;125;p17"/>
          <p:cNvSpPr txBox="1">
            <a:spLocks noGrp="1"/>
          </p:cNvSpPr>
          <p:nvPr>
            <p:ph type="body" idx="1"/>
          </p:nvPr>
        </p:nvSpPr>
        <p:spPr>
          <a:xfrm>
            <a:off x="471564" y="1702475"/>
            <a:ext cx="8135108" cy="3112200"/>
          </a:xfrm>
          <a:prstGeom prst="rect">
            <a:avLst/>
          </a:prstGeom>
        </p:spPr>
        <p:txBody>
          <a:bodyPr spcFirstLastPara="1" wrap="square" lIns="91425" tIns="91425" rIns="91425" bIns="91425" anchor="t" anchorCtr="0">
            <a:noAutofit/>
          </a:bodyPr>
          <a:lstStyle/>
          <a:p>
            <a:pPr marL="457200" lvl="0" indent="-381000" algn="l" rtl="0">
              <a:lnSpc>
                <a:spcPct val="250000"/>
              </a:lnSpc>
              <a:spcBef>
                <a:spcPts val="600"/>
              </a:spcBef>
              <a:spcAft>
                <a:spcPts val="0"/>
              </a:spcAft>
              <a:buClr>
                <a:schemeClr val="accent1"/>
              </a:buClr>
              <a:buSzPct val="120000"/>
              <a:buChar char="◉"/>
            </a:pPr>
            <a:r>
              <a:rPr lang="en-US" sz="1200" dirty="0"/>
              <a:t>Glutamate plays a role in nitrogen assimilation, nucleoside synthesis, and cofactor biosynthesis, among others. Impairment in these metabolic pathways can be triggered by opioid overdoses</a:t>
            </a:r>
          </a:p>
          <a:p>
            <a:pPr marL="457200" lvl="0" indent="-381000" algn="l" rtl="0">
              <a:lnSpc>
                <a:spcPct val="250000"/>
              </a:lnSpc>
              <a:spcBef>
                <a:spcPts val="600"/>
              </a:spcBef>
              <a:spcAft>
                <a:spcPts val="0"/>
              </a:spcAft>
              <a:buClr>
                <a:schemeClr val="accent1"/>
              </a:buClr>
              <a:buSzPct val="120000"/>
              <a:buChar char="◉"/>
            </a:pPr>
            <a:r>
              <a:rPr lang="en-US" sz="1200" dirty="0"/>
              <a:t>Opioid exposure in prior studies has been associated with increased blood glucose and decreased insulin concentrations, suggesting a link between opioids and glucose metabolism</a:t>
            </a:r>
          </a:p>
          <a:p>
            <a:pPr marL="457200" lvl="0" indent="-381000" algn="l" rtl="0">
              <a:lnSpc>
                <a:spcPct val="250000"/>
              </a:lnSpc>
              <a:spcBef>
                <a:spcPts val="600"/>
              </a:spcBef>
              <a:spcAft>
                <a:spcPts val="0"/>
              </a:spcAft>
              <a:buClr>
                <a:schemeClr val="accent1"/>
              </a:buClr>
              <a:buSzPct val="120000"/>
              <a:buChar char="◉"/>
            </a:pPr>
            <a:r>
              <a:rPr lang="en-US" sz="1200" dirty="0"/>
              <a:t>Enrichment analysis showed that glucose metabolism pathways were the most significantly affected by fentanyl overdose</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pic>
        <p:nvPicPr>
          <p:cNvPr id="2" name="Picture 1" descr="Text&#10;&#10;Description automatically generated">
            <a:extLst>
              <a:ext uri="{FF2B5EF4-FFF2-40B4-BE49-F238E27FC236}">
                <a16:creationId xmlns:a16="http://schemas.microsoft.com/office/drawing/2014/main" id="{1E9012B9-E185-06AC-0D19-2137A798B404}"/>
              </a:ext>
            </a:extLst>
          </p:cNvPr>
          <p:cNvPicPr>
            <a:picLocks noChangeAspect="1"/>
          </p:cNvPicPr>
          <p:nvPr/>
        </p:nvPicPr>
        <p:blipFill>
          <a:blip r:embed="rId3"/>
          <a:stretch>
            <a:fillRect/>
          </a:stretch>
        </p:blipFill>
        <p:spPr>
          <a:xfrm>
            <a:off x="52074" y="33894"/>
            <a:ext cx="1379850" cy="530092"/>
          </a:xfrm>
          <a:prstGeom prst="rect">
            <a:avLst/>
          </a:prstGeom>
        </p:spPr>
      </p:pic>
      <p:pic>
        <p:nvPicPr>
          <p:cNvPr id="3" name="Picture 2" descr="Text&#10;&#10;Description automatically generated">
            <a:extLst>
              <a:ext uri="{FF2B5EF4-FFF2-40B4-BE49-F238E27FC236}">
                <a16:creationId xmlns:a16="http://schemas.microsoft.com/office/drawing/2014/main" id="{7F599089-12FE-9FFD-24AB-B3B593C558AE}"/>
              </a:ext>
            </a:extLst>
          </p:cNvPr>
          <p:cNvPicPr>
            <a:picLocks noChangeAspect="1"/>
          </p:cNvPicPr>
          <p:nvPr/>
        </p:nvPicPr>
        <p:blipFill>
          <a:blip r:embed="rId4"/>
          <a:stretch>
            <a:fillRect/>
          </a:stretch>
        </p:blipFill>
        <p:spPr>
          <a:xfrm>
            <a:off x="7239618" y="33894"/>
            <a:ext cx="1876168" cy="530092"/>
          </a:xfrm>
          <a:prstGeom prst="rect">
            <a:avLst/>
          </a:prstGeom>
        </p:spPr>
      </p:pic>
    </p:spTree>
    <p:extLst>
      <p:ext uri="{BB962C8B-B14F-4D97-AF65-F5344CB8AC3E}">
        <p14:creationId xmlns:p14="http://schemas.microsoft.com/office/powerpoint/2010/main" val="2461848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Discussion</a:t>
            </a:r>
            <a:br>
              <a:rPr lang="en" dirty="0"/>
            </a:br>
            <a:r>
              <a:rPr lang="en" dirty="0"/>
              <a:t>Significance?</a:t>
            </a:r>
            <a:endParaRPr b="0" dirty="0">
              <a:highlight>
                <a:schemeClr val="accent1"/>
              </a:highlight>
            </a:endParaRPr>
          </a:p>
        </p:txBody>
      </p:sp>
      <p:sp>
        <p:nvSpPr>
          <p:cNvPr id="125" name="Google Shape;125;p17"/>
          <p:cNvSpPr txBox="1">
            <a:spLocks noGrp="1"/>
          </p:cNvSpPr>
          <p:nvPr>
            <p:ph type="body" idx="1"/>
          </p:nvPr>
        </p:nvSpPr>
        <p:spPr>
          <a:xfrm>
            <a:off x="471564" y="1702475"/>
            <a:ext cx="8135108" cy="3112200"/>
          </a:xfrm>
          <a:prstGeom prst="rect">
            <a:avLst/>
          </a:prstGeom>
        </p:spPr>
        <p:txBody>
          <a:bodyPr spcFirstLastPara="1" wrap="square" lIns="91425" tIns="91425" rIns="91425" bIns="91425" anchor="t" anchorCtr="0">
            <a:noAutofit/>
          </a:bodyPr>
          <a:lstStyle/>
          <a:p>
            <a:pPr marL="457200" lvl="0" indent="-381000" algn="l" rtl="0">
              <a:lnSpc>
                <a:spcPct val="250000"/>
              </a:lnSpc>
              <a:spcBef>
                <a:spcPts val="600"/>
              </a:spcBef>
              <a:spcAft>
                <a:spcPts val="0"/>
              </a:spcAft>
              <a:buClr>
                <a:schemeClr val="accent1"/>
              </a:buClr>
              <a:buSzPct val="120000"/>
              <a:buChar char="◉"/>
            </a:pPr>
            <a:r>
              <a:rPr lang="en-US" sz="1200" dirty="0"/>
              <a:t>Fentanyl overdose reduced glucose and </a:t>
            </a:r>
            <a:r>
              <a:rPr lang="en-US" sz="1200" dirty="0" err="1"/>
              <a:t>ribitol</a:t>
            </a:r>
            <a:r>
              <a:rPr lang="en-US" sz="1200" dirty="0"/>
              <a:t> peak area ratios, and MC-100093 treatment reversed this effect</a:t>
            </a:r>
          </a:p>
          <a:p>
            <a:pPr marL="457200" lvl="0" indent="-381000" algn="l" rtl="0">
              <a:lnSpc>
                <a:spcPct val="250000"/>
              </a:lnSpc>
              <a:spcBef>
                <a:spcPts val="600"/>
              </a:spcBef>
              <a:spcAft>
                <a:spcPts val="0"/>
              </a:spcAft>
              <a:buClr>
                <a:schemeClr val="accent1"/>
              </a:buClr>
              <a:buSzPct val="120000"/>
              <a:buChar char="◉"/>
            </a:pPr>
            <a:r>
              <a:rPr lang="en-US" sz="1200" dirty="0"/>
              <a:t>Fatty acids, including arachidonic acid and palmitic acid, decreased in the fentanyl overdose group and were normalized by beta-lactams</a:t>
            </a:r>
          </a:p>
          <a:p>
            <a:pPr marL="457200" lvl="0" indent="-381000" algn="l" rtl="0">
              <a:lnSpc>
                <a:spcPct val="250000"/>
              </a:lnSpc>
              <a:spcBef>
                <a:spcPts val="600"/>
              </a:spcBef>
              <a:spcAft>
                <a:spcPts val="0"/>
              </a:spcAft>
              <a:buClr>
                <a:schemeClr val="accent1"/>
              </a:buClr>
              <a:buSzPct val="120000"/>
              <a:buChar char="◉"/>
            </a:pPr>
            <a:r>
              <a:rPr lang="en-US" sz="1200" dirty="0"/>
              <a:t>Ketone body metabolism pathway was significantly affected by fentanyl overdose</a:t>
            </a:r>
          </a:p>
          <a:p>
            <a:pPr marL="457200" lvl="0" indent="-381000" algn="l" rtl="0">
              <a:lnSpc>
                <a:spcPct val="250000"/>
              </a:lnSpc>
              <a:spcBef>
                <a:spcPts val="600"/>
              </a:spcBef>
              <a:spcAft>
                <a:spcPts val="0"/>
              </a:spcAft>
              <a:buClr>
                <a:schemeClr val="accent1"/>
              </a:buClr>
              <a:buSzPct val="120000"/>
              <a:buChar char="◉"/>
            </a:pPr>
            <a:r>
              <a:rPr lang="en-US" sz="1200" dirty="0"/>
              <a:t>Fatty acids such as arachidonic acid, palmitic acid impacts the formation of cell membranes influencing their physiological functions whereas ketone bodies support bioenergetic homeostasis at organs such as heart or brain </a:t>
            </a:r>
          </a:p>
          <a:p>
            <a:pPr marL="457200" lvl="0" indent="-381000" algn="l" rtl="0">
              <a:lnSpc>
                <a:spcPct val="250000"/>
              </a:lnSpc>
              <a:spcBef>
                <a:spcPts val="600"/>
              </a:spcBef>
              <a:spcAft>
                <a:spcPts val="0"/>
              </a:spcAft>
              <a:buClr>
                <a:schemeClr val="accent1"/>
              </a:buClr>
              <a:buSzPct val="120000"/>
              <a:buChar char="◉"/>
            </a:pPr>
            <a:endParaRPr lang="en-US" sz="1200" dirty="0"/>
          </a:p>
          <a:p>
            <a:pPr marL="457200" lvl="0" indent="-381000" algn="l" rtl="0">
              <a:lnSpc>
                <a:spcPct val="250000"/>
              </a:lnSpc>
              <a:spcBef>
                <a:spcPts val="600"/>
              </a:spcBef>
              <a:spcAft>
                <a:spcPts val="0"/>
              </a:spcAft>
              <a:buClr>
                <a:schemeClr val="accent1"/>
              </a:buClr>
              <a:buSzPct val="120000"/>
              <a:buChar char="◉"/>
            </a:pPr>
            <a:endParaRPr lang="en-US" sz="1200"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pic>
        <p:nvPicPr>
          <p:cNvPr id="2" name="Picture 1" descr="Text&#10;&#10;Description automatically generated">
            <a:extLst>
              <a:ext uri="{FF2B5EF4-FFF2-40B4-BE49-F238E27FC236}">
                <a16:creationId xmlns:a16="http://schemas.microsoft.com/office/drawing/2014/main" id="{8C7A26BD-44E2-9B19-C68F-668F37A14594}"/>
              </a:ext>
            </a:extLst>
          </p:cNvPr>
          <p:cNvPicPr>
            <a:picLocks noChangeAspect="1"/>
          </p:cNvPicPr>
          <p:nvPr/>
        </p:nvPicPr>
        <p:blipFill>
          <a:blip r:embed="rId3"/>
          <a:stretch>
            <a:fillRect/>
          </a:stretch>
        </p:blipFill>
        <p:spPr>
          <a:xfrm>
            <a:off x="52074" y="33894"/>
            <a:ext cx="1379850" cy="530092"/>
          </a:xfrm>
          <a:prstGeom prst="rect">
            <a:avLst/>
          </a:prstGeom>
        </p:spPr>
      </p:pic>
      <p:pic>
        <p:nvPicPr>
          <p:cNvPr id="3" name="Picture 2" descr="Text&#10;&#10;Description automatically generated">
            <a:extLst>
              <a:ext uri="{FF2B5EF4-FFF2-40B4-BE49-F238E27FC236}">
                <a16:creationId xmlns:a16="http://schemas.microsoft.com/office/drawing/2014/main" id="{951C0B4C-F10A-1C74-F03E-1C272A7E450E}"/>
              </a:ext>
            </a:extLst>
          </p:cNvPr>
          <p:cNvPicPr>
            <a:picLocks noChangeAspect="1"/>
          </p:cNvPicPr>
          <p:nvPr/>
        </p:nvPicPr>
        <p:blipFill>
          <a:blip r:embed="rId4"/>
          <a:stretch>
            <a:fillRect/>
          </a:stretch>
        </p:blipFill>
        <p:spPr>
          <a:xfrm>
            <a:off x="7239618" y="33894"/>
            <a:ext cx="1876168" cy="530092"/>
          </a:xfrm>
          <a:prstGeom prst="rect">
            <a:avLst/>
          </a:prstGeom>
        </p:spPr>
      </p:pic>
    </p:spTree>
    <p:extLst>
      <p:ext uri="{BB962C8B-B14F-4D97-AF65-F5344CB8AC3E}">
        <p14:creationId xmlns:p14="http://schemas.microsoft.com/office/powerpoint/2010/main" val="2007086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t>Conclusion</a:t>
            </a:r>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5</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pic>
        <p:nvPicPr>
          <p:cNvPr id="2" name="Picture 1" descr="Text&#10;&#10;Description automatically generated">
            <a:extLst>
              <a:ext uri="{FF2B5EF4-FFF2-40B4-BE49-F238E27FC236}">
                <a16:creationId xmlns:a16="http://schemas.microsoft.com/office/drawing/2014/main" id="{974436BB-B482-7B6F-0DE7-0BB01C1FD1B5}"/>
              </a:ext>
            </a:extLst>
          </p:cNvPr>
          <p:cNvPicPr>
            <a:picLocks noChangeAspect="1"/>
          </p:cNvPicPr>
          <p:nvPr/>
        </p:nvPicPr>
        <p:blipFill>
          <a:blip r:embed="rId3"/>
          <a:stretch>
            <a:fillRect/>
          </a:stretch>
        </p:blipFill>
        <p:spPr>
          <a:xfrm>
            <a:off x="52074" y="33894"/>
            <a:ext cx="1379850" cy="530092"/>
          </a:xfrm>
          <a:prstGeom prst="rect">
            <a:avLst/>
          </a:prstGeom>
        </p:spPr>
      </p:pic>
      <p:pic>
        <p:nvPicPr>
          <p:cNvPr id="3" name="Picture 2" descr="Text&#10;&#10;Description automatically generated">
            <a:extLst>
              <a:ext uri="{FF2B5EF4-FFF2-40B4-BE49-F238E27FC236}">
                <a16:creationId xmlns:a16="http://schemas.microsoft.com/office/drawing/2014/main" id="{E1432A93-498E-652A-3D4B-E0D39DB27C92}"/>
              </a:ext>
            </a:extLst>
          </p:cNvPr>
          <p:cNvPicPr>
            <a:picLocks noChangeAspect="1"/>
          </p:cNvPicPr>
          <p:nvPr/>
        </p:nvPicPr>
        <p:blipFill>
          <a:blip r:embed="rId4"/>
          <a:stretch>
            <a:fillRect/>
          </a:stretch>
        </p:blipFill>
        <p:spPr>
          <a:xfrm>
            <a:off x="7239618" y="33894"/>
            <a:ext cx="1876168" cy="530092"/>
          </a:xfrm>
          <a:prstGeom prst="rect">
            <a:avLst/>
          </a:prstGeom>
        </p:spPr>
      </p:pic>
    </p:spTree>
    <p:extLst>
      <p:ext uri="{BB962C8B-B14F-4D97-AF65-F5344CB8AC3E}">
        <p14:creationId xmlns:p14="http://schemas.microsoft.com/office/powerpoint/2010/main" val="335701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Conclusion</a:t>
            </a:r>
            <a:endParaRPr b="0" dirty="0">
              <a:highlight>
                <a:schemeClr val="accent1"/>
              </a:highlight>
            </a:endParaRPr>
          </a:p>
        </p:txBody>
      </p:sp>
      <p:sp>
        <p:nvSpPr>
          <p:cNvPr id="125" name="Google Shape;125;p17"/>
          <p:cNvSpPr txBox="1">
            <a:spLocks noGrp="1"/>
          </p:cNvSpPr>
          <p:nvPr>
            <p:ph type="body" idx="1"/>
          </p:nvPr>
        </p:nvSpPr>
        <p:spPr>
          <a:xfrm>
            <a:off x="471564" y="1702475"/>
            <a:ext cx="8135108" cy="3112200"/>
          </a:xfrm>
          <a:prstGeom prst="rect">
            <a:avLst/>
          </a:prstGeom>
        </p:spPr>
        <p:txBody>
          <a:bodyPr spcFirstLastPara="1" wrap="square" lIns="91425" tIns="91425" rIns="91425" bIns="91425" anchor="t" anchorCtr="0">
            <a:noAutofit/>
          </a:bodyPr>
          <a:lstStyle/>
          <a:p>
            <a:pPr marL="457200" lvl="0" indent="-381000" algn="l" rtl="0">
              <a:lnSpc>
                <a:spcPct val="250000"/>
              </a:lnSpc>
              <a:spcBef>
                <a:spcPts val="600"/>
              </a:spcBef>
              <a:spcAft>
                <a:spcPts val="0"/>
              </a:spcAft>
              <a:buClr>
                <a:schemeClr val="accent1"/>
              </a:buClr>
              <a:buSzPct val="120000"/>
              <a:buChar char="◉"/>
            </a:pPr>
            <a:r>
              <a:rPr lang="en-US" sz="1200" dirty="0"/>
              <a:t>MC-100093 reversed many metabolites affected by fentanyl overdose, showing promising potential for treating metabolic abnormalities induced by opioid overdoses.</a:t>
            </a:r>
          </a:p>
          <a:p>
            <a:pPr marL="457200" lvl="0" indent="-381000" algn="l" rtl="0">
              <a:lnSpc>
                <a:spcPct val="250000"/>
              </a:lnSpc>
              <a:spcBef>
                <a:spcPts val="600"/>
              </a:spcBef>
              <a:spcAft>
                <a:spcPts val="0"/>
              </a:spcAft>
              <a:buClr>
                <a:schemeClr val="accent1"/>
              </a:buClr>
              <a:buSzPct val="120000"/>
              <a:buChar char="◉"/>
            </a:pPr>
            <a:r>
              <a:rPr lang="en-US" sz="1200" dirty="0"/>
              <a:t>Further molecular metabolomics studies are needed to investigate the effects of fentanyl overdose and beta-lactams on metabolic pathways at the gene and protein levels.</a:t>
            </a:r>
          </a:p>
          <a:p>
            <a:pPr marL="457200" lvl="0" indent="-381000" algn="l" rtl="0">
              <a:lnSpc>
                <a:spcPct val="250000"/>
              </a:lnSpc>
              <a:spcBef>
                <a:spcPts val="600"/>
              </a:spcBef>
              <a:spcAft>
                <a:spcPts val="0"/>
              </a:spcAft>
              <a:buClr>
                <a:schemeClr val="accent1"/>
              </a:buClr>
              <a:buSzPct val="120000"/>
              <a:buChar char="◉"/>
            </a:pPr>
            <a:endParaRPr lang="en-US" sz="1200" dirty="0"/>
          </a:p>
          <a:p>
            <a:pPr marL="457200" lvl="0" indent="-381000" algn="l" rtl="0">
              <a:lnSpc>
                <a:spcPct val="250000"/>
              </a:lnSpc>
              <a:spcBef>
                <a:spcPts val="600"/>
              </a:spcBef>
              <a:spcAft>
                <a:spcPts val="0"/>
              </a:spcAft>
              <a:buClr>
                <a:schemeClr val="accent1"/>
              </a:buClr>
              <a:buSzPct val="120000"/>
              <a:buChar char="◉"/>
            </a:pPr>
            <a:endParaRPr lang="en-US" sz="1200" dirty="0"/>
          </a:p>
          <a:p>
            <a:pPr marL="457200" lvl="0" indent="-381000" algn="l" rtl="0">
              <a:lnSpc>
                <a:spcPct val="250000"/>
              </a:lnSpc>
              <a:spcBef>
                <a:spcPts val="600"/>
              </a:spcBef>
              <a:spcAft>
                <a:spcPts val="0"/>
              </a:spcAft>
              <a:buClr>
                <a:schemeClr val="accent1"/>
              </a:buClr>
              <a:buSzPct val="120000"/>
              <a:buChar char="◉"/>
            </a:pPr>
            <a:endParaRPr lang="en-US" sz="1200"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pic>
        <p:nvPicPr>
          <p:cNvPr id="2" name="Picture 1" descr="Text&#10;&#10;Description automatically generated">
            <a:extLst>
              <a:ext uri="{FF2B5EF4-FFF2-40B4-BE49-F238E27FC236}">
                <a16:creationId xmlns:a16="http://schemas.microsoft.com/office/drawing/2014/main" id="{81CE109C-31B2-C31B-B869-E52C2A835E64}"/>
              </a:ext>
            </a:extLst>
          </p:cNvPr>
          <p:cNvPicPr>
            <a:picLocks noChangeAspect="1"/>
          </p:cNvPicPr>
          <p:nvPr/>
        </p:nvPicPr>
        <p:blipFill>
          <a:blip r:embed="rId3"/>
          <a:stretch>
            <a:fillRect/>
          </a:stretch>
        </p:blipFill>
        <p:spPr>
          <a:xfrm>
            <a:off x="52074" y="33894"/>
            <a:ext cx="1379850" cy="530092"/>
          </a:xfrm>
          <a:prstGeom prst="rect">
            <a:avLst/>
          </a:prstGeom>
        </p:spPr>
      </p:pic>
      <p:pic>
        <p:nvPicPr>
          <p:cNvPr id="3" name="Picture 2" descr="Text&#10;&#10;Description automatically generated">
            <a:extLst>
              <a:ext uri="{FF2B5EF4-FFF2-40B4-BE49-F238E27FC236}">
                <a16:creationId xmlns:a16="http://schemas.microsoft.com/office/drawing/2014/main" id="{0234BE08-0FC6-1136-EC42-94E1899CA41F}"/>
              </a:ext>
            </a:extLst>
          </p:cNvPr>
          <p:cNvPicPr>
            <a:picLocks noChangeAspect="1"/>
          </p:cNvPicPr>
          <p:nvPr/>
        </p:nvPicPr>
        <p:blipFill>
          <a:blip r:embed="rId4"/>
          <a:stretch>
            <a:fillRect/>
          </a:stretch>
        </p:blipFill>
        <p:spPr>
          <a:xfrm>
            <a:off x="7239618" y="33894"/>
            <a:ext cx="1876168" cy="530092"/>
          </a:xfrm>
          <a:prstGeom prst="rect">
            <a:avLst/>
          </a:prstGeom>
        </p:spPr>
      </p:pic>
    </p:spTree>
    <p:extLst>
      <p:ext uri="{BB962C8B-B14F-4D97-AF65-F5344CB8AC3E}">
        <p14:creationId xmlns:p14="http://schemas.microsoft.com/office/powerpoint/2010/main" val="269062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Introduction </a:t>
            </a:r>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Lora"/>
                <a:ea typeface="Lora"/>
                <a:cs typeface="Lora"/>
                <a:sym typeface="Lora"/>
              </a:rPr>
              <a:t>1</a:t>
            </a:r>
            <a:endParaRPr sz="240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2" name="Picture 1" descr="Text&#10;&#10;Description automatically generated">
            <a:extLst>
              <a:ext uri="{FF2B5EF4-FFF2-40B4-BE49-F238E27FC236}">
                <a16:creationId xmlns:a16="http://schemas.microsoft.com/office/drawing/2014/main" id="{63959CAB-C998-E899-AEBE-3076C502F508}"/>
              </a:ext>
            </a:extLst>
          </p:cNvPr>
          <p:cNvPicPr>
            <a:picLocks noChangeAspect="1"/>
          </p:cNvPicPr>
          <p:nvPr/>
        </p:nvPicPr>
        <p:blipFill>
          <a:blip r:embed="rId3"/>
          <a:stretch>
            <a:fillRect/>
          </a:stretch>
        </p:blipFill>
        <p:spPr>
          <a:xfrm>
            <a:off x="52074" y="33894"/>
            <a:ext cx="1379850" cy="530092"/>
          </a:xfrm>
          <a:prstGeom prst="rect">
            <a:avLst/>
          </a:prstGeom>
        </p:spPr>
      </p:pic>
      <p:pic>
        <p:nvPicPr>
          <p:cNvPr id="3" name="Picture 2" descr="Text&#10;&#10;Description automatically generated">
            <a:extLst>
              <a:ext uri="{FF2B5EF4-FFF2-40B4-BE49-F238E27FC236}">
                <a16:creationId xmlns:a16="http://schemas.microsoft.com/office/drawing/2014/main" id="{EF686A7D-CE84-9760-4101-31A82FA1F49C}"/>
              </a:ext>
            </a:extLst>
          </p:cNvPr>
          <p:cNvPicPr>
            <a:picLocks noChangeAspect="1"/>
          </p:cNvPicPr>
          <p:nvPr/>
        </p:nvPicPr>
        <p:blipFill>
          <a:blip r:embed="rId4"/>
          <a:stretch>
            <a:fillRect/>
          </a:stretch>
        </p:blipFill>
        <p:spPr>
          <a:xfrm>
            <a:off x="7239618" y="33894"/>
            <a:ext cx="1876168" cy="53009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1982838" y="2027534"/>
            <a:ext cx="4828327"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t>Questions and discussion</a:t>
            </a:r>
            <a:br>
              <a:rPr lang="en-US" sz="2400" dirty="0"/>
            </a:br>
            <a:endParaRPr lang="en-US" sz="2400"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6</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pic>
        <p:nvPicPr>
          <p:cNvPr id="2" name="Picture 1" descr="Text&#10;&#10;Description automatically generated">
            <a:extLst>
              <a:ext uri="{FF2B5EF4-FFF2-40B4-BE49-F238E27FC236}">
                <a16:creationId xmlns:a16="http://schemas.microsoft.com/office/drawing/2014/main" id="{346C1B19-A6EF-8971-0FEB-08E30AE10251}"/>
              </a:ext>
            </a:extLst>
          </p:cNvPr>
          <p:cNvPicPr>
            <a:picLocks noChangeAspect="1"/>
          </p:cNvPicPr>
          <p:nvPr/>
        </p:nvPicPr>
        <p:blipFill>
          <a:blip r:embed="rId3"/>
          <a:stretch>
            <a:fillRect/>
          </a:stretch>
        </p:blipFill>
        <p:spPr>
          <a:xfrm>
            <a:off x="52074" y="33894"/>
            <a:ext cx="1379850" cy="530092"/>
          </a:xfrm>
          <a:prstGeom prst="rect">
            <a:avLst/>
          </a:prstGeom>
        </p:spPr>
      </p:pic>
      <p:pic>
        <p:nvPicPr>
          <p:cNvPr id="3" name="Picture 2" descr="Text&#10;&#10;Description automatically generated">
            <a:extLst>
              <a:ext uri="{FF2B5EF4-FFF2-40B4-BE49-F238E27FC236}">
                <a16:creationId xmlns:a16="http://schemas.microsoft.com/office/drawing/2014/main" id="{1FC81841-B249-C3DE-D0D0-72F92FFC29A8}"/>
              </a:ext>
            </a:extLst>
          </p:cNvPr>
          <p:cNvPicPr>
            <a:picLocks noChangeAspect="1"/>
          </p:cNvPicPr>
          <p:nvPr/>
        </p:nvPicPr>
        <p:blipFill>
          <a:blip r:embed="rId4"/>
          <a:stretch>
            <a:fillRect/>
          </a:stretch>
        </p:blipFill>
        <p:spPr>
          <a:xfrm>
            <a:off x="7239618" y="33894"/>
            <a:ext cx="1876168" cy="530092"/>
          </a:xfrm>
          <a:prstGeom prst="rect">
            <a:avLst/>
          </a:prstGeom>
        </p:spPr>
      </p:pic>
    </p:spTree>
    <p:extLst>
      <p:ext uri="{BB962C8B-B14F-4D97-AF65-F5344CB8AC3E}">
        <p14:creationId xmlns:p14="http://schemas.microsoft.com/office/powerpoint/2010/main" val="1544354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cxnSp>
        <p:nvCxnSpPr>
          <p:cNvPr id="323" name="Google Shape;323;p30"/>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324" name="Google Shape;324;p30"/>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t>Thanks!</a:t>
            </a:r>
            <a:endParaRPr sz="6000" dirty="0"/>
          </a:p>
        </p:txBody>
      </p:sp>
      <p:cxnSp>
        <p:nvCxnSpPr>
          <p:cNvPr id="325" name="Google Shape;325;p30"/>
          <p:cNvCxnSpPr/>
          <p:nvPr/>
        </p:nvCxnSpPr>
        <p:spPr>
          <a:xfrm>
            <a:off x="5589800" y="1428750"/>
            <a:ext cx="3554100" cy="0"/>
          </a:xfrm>
          <a:prstGeom prst="straightConnector1">
            <a:avLst/>
          </a:prstGeom>
          <a:noFill/>
          <a:ln w="9525" cap="flat" cmpd="sng">
            <a:solidFill>
              <a:srgbClr val="CCCCCC"/>
            </a:solidFill>
            <a:prstDash val="solid"/>
            <a:round/>
            <a:headEnd type="none" w="med" len="med"/>
            <a:tailEnd type="none" w="med" len="med"/>
          </a:ln>
        </p:spPr>
      </p:cxnSp>
      <p:sp>
        <p:nvSpPr>
          <p:cNvPr id="326" name="Google Shape;326;p30"/>
          <p:cNvSpPr/>
          <p:nvPr/>
        </p:nvSpPr>
        <p:spPr>
          <a:xfrm>
            <a:off x="831925" y="859175"/>
            <a:ext cx="1139100" cy="11391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30"/>
          <p:cNvGrpSpPr/>
          <p:nvPr/>
        </p:nvGrpSpPr>
        <p:grpSpPr>
          <a:xfrm>
            <a:off x="1148888" y="1190759"/>
            <a:ext cx="505722" cy="475767"/>
            <a:chOff x="5972700" y="2330200"/>
            <a:chExt cx="411625" cy="387275"/>
          </a:xfrm>
        </p:grpSpPr>
        <p:sp>
          <p:nvSpPr>
            <p:cNvPr id="328" name="Google Shape;328;p3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pic>
        <p:nvPicPr>
          <p:cNvPr id="2" name="Picture 1">
            <a:extLst>
              <a:ext uri="{FF2B5EF4-FFF2-40B4-BE49-F238E27FC236}">
                <a16:creationId xmlns:a16="http://schemas.microsoft.com/office/drawing/2014/main" id="{B588A379-FF47-07F2-34C2-82D4E1FB41B5}"/>
              </a:ext>
            </a:extLst>
          </p:cNvPr>
          <p:cNvPicPr>
            <a:picLocks noChangeAspect="1"/>
          </p:cNvPicPr>
          <p:nvPr/>
        </p:nvPicPr>
        <p:blipFill>
          <a:blip r:embed="rId3"/>
          <a:stretch>
            <a:fillRect/>
          </a:stretch>
        </p:blipFill>
        <p:spPr>
          <a:xfrm>
            <a:off x="3475272" y="2311637"/>
            <a:ext cx="2193456" cy="21934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highlight>
                  <a:schemeClr val="accent1"/>
                </a:highlight>
              </a:rPr>
              <a:t>Introduction</a:t>
            </a:r>
            <a:endParaRPr dirty="0">
              <a:highlight>
                <a:schemeClr val="accent1"/>
              </a:highlight>
            </a:endParaRPr>
          </a:p>
        </p:txBody>
      </p:sp>
      <p:sp>
        <p:nvSpPr>
          <p:cNvPr id="125" name="Google Shape;125;p17"/>
          <p:cNvSpPr txBox="1">
            <a:spLocks noGrp="1"/>
          </p:cNvSpPr>
          <p:nvPr>
            <p:ph type="body" idx="1"/>
          </p:nvPr>
        </p:nvSpPr>
        <p:spPr>
          <a:xfrm>
            <a:off x="368973" y="1421492"/>
            <a:ext cx="8134554" cy="31122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600"/>
              </a:spcBef>
              <a:spcAft>
                <a:spcPts val="0"/>
              </a:spcAft>
              <a:buClr>
                <a:schemeClr val="accent1"/>
              </a:buClr>
              <a:buSzPct val="120000"/>
              <a:buChar char="◉"/>
            </a:pPr>
            <a:r>
              <a:rPr lang="en-US" sz="1000" b="0" i="0" dirty="0">
                <a:solidFill>
                  <a:srgbClr val="3C4245"/>
                </a:solidFill>
                <a:effectLst/>
                <a:latin typeface="Quattrocento Sans" panose="020B0502050000020003" pitchFamily="34" charset="0"/>
              </a:rPr>
              <a:t>Opioids are a class of drugs that include Semisynthetic drugs like heroin, synthetic opioids such as fentanyl, and pain relievers available legally by prescription, such as oxycodone (OxyContin®), hydrocodone (Vicodin®), codeine, morphine, and many others. </a:t>
            </a:r>
          </a:p>
          <a:p>
            <a:pPr marL="457200" lvl="0" indent="-381000" algn="l" rtl="0">
              <a:lnSpc>
                <a:spcPct val="200000"/>
              </a:lnSpc>
              <a:spcBef>
                <a:spcPts val="600"/>
              </a:spcBef>
              <a:spcAft>
                <a:spcPts val="0"/>
              </a:spcAft>
              <a:buClr>
                <a:schemeClr val="accent1"/>
              </a:buClr>
              <a:buSzPct val="120000"/>
              <a:buChar char="◉"/>
            </a:pPr>
            <a:r>
              <a:rPr lang="en-US" sz="1000" dirty="0">
                <a:solidFill>
                  <a:srgbClr val="3C4245"/>
                </a:solidFill>
                <a:latin typeface="Quattrocento Sans" panose="020B0502050000020003" pitchFamily="34" charset="0"/>
              </a:rPr>
              <a:t>O</a:t>
            </a:r>
            <a:r>
              <a:rPr lang="en-US" sz="1000" b="0" i="0" dirty="0">
                <a:solidFill>
                  <a:srgbClr val="3C4245"/>
                </a:solidFill>
                <a:effectLst/>
                <a:latin typeface="Quattrocento Sans" panose="020B0502050000020003" pitchFamily="34" charset="0"/>
              </a:rPr>
              <a:t>pioids misuse can cause respiratory depression leading to death. Naloxone is an opioid receptor antagonist that can reverse the effects of opioid overdoses, but its effectiveness can be compromised if high doses or long-acting formulations of opioids have been taken. Therefore, investigating the molecular pathways involved in opioid overdoses is crucial to develop potential therapeutic strategies. The recent rise in fentanyl overdoses is mainly driven by illicitly manufactured fentanyl (IMF), which is frequently mixed with other drugs, making them more effective and addictive.</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2" name="Google Shape;68;p15">
            <a:extLst>
              <a:ext uri="{FF2B5EF4-FFF2-40B4-BE49-F238E27FC236}">
                <a16:creationId xmlns:a16="http://schemas.microsoft.com/office/drawing/2014/main" id="{F15F08E4-5447-14DA-AA3B-92D1EEFC99F9}"/>
              </a:ext>
            </a:extLst>
          </p:cNvPr>
          <p:cNvPicPr preferRelativeResize="0"/>
          <p:nvPr/>
        </p:nvPicPr>
        <p:blipFill>
          <a:blip r:embed="rId3">
            <a:alphaModFix/>
          </a:blip>
          <a:stretch>
            <a:fillRect/>
          </a:stretch>
        </p:blipFill>
        <p:spPr>
          <a:xfrm>
            <a:off x="3311775" y="3551358"/>
            <a:ext cx="5586898" cy="1408704"/>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16FA49C9-6304-F2F5-1ED4-9F5BA225545C}"/>
              </a:ext>
            </a:extLst>
          </p:cNvPr>
          <p:cNvPicPr>
            <a:picLocks noChangeAspect="1"/>
          </p:cNvPicPr>
          <p:nvPr/>
        </p:nvPicPr>
        <p:blipFill>
          <a:blip r:embed="rId4"/>
          <a:stretch>
            <a:fillRect/>
          </a:stretch>
        </p:blipFill>
        <p:spPr>
          <a:xfrm>
            <a:off x="52074" y="33894"/>
            <a:ext cx="1379850" cy="530092"/>
          </a:xfrm>
          <a:prstGeom prst="rect">
            <a:avLst/>
          </a:prstGeom>
        </p:spPr>
      </p:pic>
      <p:pic>
        <p:nvPicPr>
          <p:cNvPr id="4" name="Picture 3" descr="Text&#10;&#10;Description automatically generated">
            <a:extLst>
              <a:ext uri="{FF2B5EF4-FFF2-40B4-BE49-F238E27FC236}">
                <a16:creationId xmlns:a16="http://schemas.microsoft.com/office/drawing/2014/main" id="{7D9337BF-162C-DE73-9105-82D173194F7F}"/>
              </a:ext>
            </a:extLst>
          </p:cNvPr>
          <p:cNvPicPr>
            <a:picLocks noChangeAspect="1"/>
          </p:cNvPicPr>
          <p:nvPr/>
        </p:nvPicPr>
        <p:blipFill>
          <a:blip r:embed="rId5"/>
          <a:stretch>
            <a:fillRect/>
          </a:stretch>
        </p:blipFill>
        <p:spPr>
          <a:xfrm>
            <a:off x="7239618" y="33894"/>
            <a:ext cx="1876168" cy="5300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highlight>
                  <a:schemeClr val="accent1"/>
                </a:highlight>
              </a:rPr>
              <a:t>Introduction</a:t>
            </a:r>
            <a:endParaRPr dirty="0">
              <a:highlight>
                <a:schemeClr val="accent1"/>
              </a:highlight>
            </a:endParaRPr>
          </a:p>
        </p:txBody>
      </p:sp>
      <p:sp>
        <p:nvSpPr>
          <p:cNvPr id="125" name="Google Shape;125;p17"/>
          <p:cNvSpPr txBox="1">
            <a:spLocks noGrp="1"/>
          </p:cNvSpPr>
          <p:nvPr>
            <p:ph type="body" idx="1"/>
          </p:nvPr>
        </p:nvSpPr>
        <p:spPr>
          <a:xfrm>
            <a:off x="471564" y="1702475"/>
            <a:ext cx="8134554" cy="31122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600"/>
              </a:spcBef>
              <a:spcAft>
                <a:spcPts val="0"/>
              </a:spcAft>
              <a:buClr>
                <a:schemeClr val="accent1"/>
              </a:buClr>
              <a:buSzPct val="120000"/>
              <a:buChar char="◉"/>
            </a:pPr>
            <a:r>
              <a:rPr lang="en-US" sz="1200" dirty="0">
                <a:latin typeface="Quattrocento Sans" panose="020B0502050000020003" pitchFamily="34" charset="0"/>
              </a:rPr>
              <a:t>The study focuses on using metabolomic analysis to determine biomarkers in tissues that are mainly end or intermediate metabolites of different biological pathways. It investigates the modulatory effects of MC-100093 and ceftriaxone on liver metabolites in mice exposed to fentanyl overdose. </a:t>
            </a:r>
          </a:p>
          <a:p>
            <a:pPr marL="457200" lvl="0" indent="-381000" algn="l" rtl="0">
              <a:lnSpc>
                <a:spcPct val="200000"/>
              </a:lnSpc>
              <a:spcBef>
                <a:spcPts val="600"/>
              </a:spcBef>
              <a:spcAft>
                <a:spcPts val="0"/>
              </a:spcAft>
              <a:buClr>
                <a:schemeClr val="accent1"/>
              </a:buClr>
              <a:buSzPct val="120000"/>
              <a:buChar char="◉"/>
            </a:pPr>
            <a:r>
              <a:rPr lang="en-US" sz="1200" dirty="0">
                <a:latin typeface="Quattrocento Sans" panose="020B0502050000020003" pitchFamily="34" charset="0"/>
              </a:rPr>
              <a:t>MC-100093 is a synthetic beta-lactam compound that has been found to attenuate substance abuse-seeking behaviors by upregulating GLT-1 in the brain, and in this study, it was investigated whether it could also modulate liver metabolites in mice exposed to fentanyl overdose.</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2" name="Picture 4" descr="What is Drug Abuse?">
            <a:extLst>
              <a:ext uri="{FF2B5EF4-FFF2-40B4-BE49-F238E27FC236}">
                <a16:creationId xmlns:a16="http://schemas.microsoft.com/office/drawing/2014/main" id="{8C809F0E-481A-1AD4-79AD-E53A0C68E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651" y="3736933"/>
            <a:ext cx="2033622" cy="13537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55E4A530-1EFA-3D4C-9E44-B5E6CE64518B}"/>
              </a:ext>
            </a:extLst>
          </p:cNvPr>
          <p:cNvPicPr>
            <a:picLocks noChangeAspect="1"/>
          </p:cNvPicPr>
          <p:nvPr/>
        </p:nvPicPr>
        <p:blipFill>
          <a:blip r:embed="rId4"/>
          <a:stretch>
            <a:fillRect/>
          </a:stretch>
        </p:blipFill>
        <p:spPr>
          <a:xfrm>
            <a:off x="52074" y="33894"/>
            <a:ext cx="1379850" cy="530092"/>
          </a:xfrm>
          <a:prstGeom prst="rect">
            <a:avLst/>
          </a:prstGeom>
        </p:spPr>
      </p:pic>
      <p:pic>
        <p:nvPicPr>
          <p:cNvPr id="4" name="Picture 3" descr="Text&#10;&#10;Description automatically generated">
            <a:extLst>
              <a:ext uri="{FF2B5EF4-FFF2-40B4-BE49-F238E27FC236}">
                <a16:creationId xmlns:a16="http://schemas.microsoft.com/office/drawing/2014/main" id="{B9670009-2DDF-2BCE-0B34-0122A203D692}"/>
              </a:ext>
            </a:extLst>
          </p:cNvPr>
          <p:cNvPicPr>
            <a:picLocks noChangeAspect="1"/>
          </p:cNvPicPr>
          <p:nvPr/>
        </p:nvPicPr>
        <p:blipFill>
          <a:blip r:embed="rId5"/>
          <a:stretch>
            <a:fillRect/>
          </a:stretch>
        </p:blipFill>
        <p:spPr>
          <a:xfrm>
            <a:off x="7239618" y="33894"/>
            <a:ext cx="1876168" cy="530092"/>
          </a:xfrm>
          <a:prstGeom prst="rect">
            <a:avLst/>
          </a:prstGeom>
        </p:spPr>
      </p:pic>
    </p:spTree>
    <p:extLst>
      <p:ext uri="{BB962C8B-B14F-4D97-AF65-F5344CB8AC3E}">
        <p14:creationId xmlns:p14="http://schemas.microsoft.com/office/powerpoint/2010/main" val="3717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highlight>
                  <a:schemeClr val="accent1"/>
                </a:highlight>
              </a:rPr>
              <a:t>Introduction</a:t>
            </a:r>
            <a:endParaRPr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4" name="Google Shape;75;p16">
            <a:extLst>
              <a:ext uri="{FF2B5EF4-FFF2-40B4-BE49-F238E27FC236}">
                <a16:creationId xmlns:a16="http://schemas.microsoft.com/office/drawing/2014/main" id="{902D5F4D-BEB2-3F1F-5331-5844837B1AC3}"/>
              </a:ext>
            </a:extLst>
          </p:cNvPr>
          <p:cNvPicPr preferRelativeResize="0"/>
          <p:nvPr/>
        </p:nvPicPr>
        <p:blipFill>
          <a:blip r:embed="rId3">
            <a:alphaModFix/>
          </a:blip>
          <a:stretch>
            <a:fillRect/>
          </a:stretch>
        </p:blipFill>
        <p:spPr>
          <a:xfrm>
            <a:off x="148047" y="2571750"/>
            <a:ext cx="8702412" cy="1750464"/>
          </a:xfrm>
          <a:prstGeom prst="rect">
            <a:avLst/>
          </a:prstGeom>
          <a:noFill/>
          <a:ln>
            <a:noFill/>
          </a:ln>
        </p:spPr>
      </p:pic>
      <p:pic>
        <p:nvPicPr>
          <p:cNvPr id="5" name="Picture 4" descr="Text&#10;&#10;Description automatically generated">
            <a:extLst>
              <a:ext uri="{FF2B5EF4-FFF2-40B4-BE49-F238E27FC236}">
                <a16:creationId xmlns:a16="http://schemas.microsoft.com/office/drawing/2014/main" id="{7F6207F0-8F3E-3650-4984-14BB47834CF0}"/>
              </a:ext>
            </a:extLst>
          </p:cNvPr>
          <p:cNvPicPr>
            <a:picLocks noChangeAspect="1"/>
          </p:cNvPicPr>
          <p:nvPr/>
        </p:nvPicPr>
        <p:blipFill>
          <a:blip r:embed="rId4"/>
          <a:stretch>
            <a:fillRect/>
          </a:stretch>
        </p:blipFill>
        <p:spPr>
          <a:xfrm>
            <a:off x="52074" y="33894"/>
            <a:ext cx="1379850" cy="530092"/>
          </a:xfrm>
          <a:prstGeom prst="rect">
            <a:avLst/>
          </a:prstGeom>
        </p:spPr>
      </p:pic>
      <p:pic>
        <p:nvPicPr>
          <p:cNvPr id="6" name="Picture 5" descr="Text&#10;&#10;Description automatically generated">
            <a:extLst>
              <a:ext uri="{FF2B5EF4-FFF2-40B4-BE49-F238E27FC236}">
                <a16:creationId xmlns:a16="http://schemas.microsoft.com/office/drawing/2014/main" id="{D99A26EB-9933-74DD-62DD-DE4AAE7303D3}"/>
              </a:ext>
            </a:extLst>
          </p:cNvPr>
          <p:cNvPicPr>
            <a:picLocks noChangeAspect="1"/>
          </p:cNvPicPr>
          <p:nvPr/>
        </p:nvPicPr>
        <p:blipFill>
          <a:blip r:embed="rId5"/>
          <a:stretch>
            <a:fillRect/>
          </a:stretch>
        </p:blipFill>
        <p:spPr>
          <a:xfrm>
            <a:off x="7239618" y="33894"/>
            <a:ext cx="1876168" cy="530092"/>
          </a:xfrm>
          <a:prstGeom prst="rect">
            <a:avLst/>
          </a:prstGeom>
        </p:spPr>
      </p:pic>
    </p:spTree>
    <p:extLst>
      <p:ext uri="{BB962C8B-B14F-4D97-AF65-F5344CB8AC3E}">
        <p14:creationId xmlns:p14="http://schemas.microsoft.com/office/powerpoint/2010/main" val="344829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highlight>
                  <a:schemeClr val="accent1"/>
                </a:highlight>
              </a:rPr>
              <a:t>Objectives</a:t>
            </a:r>
            <a:endParaRPr dirty="0">
              <a:highlight>
                <a:schemeClr val="accent1"/>
              </a:highlight>
            </a:endParaRPr>
          </a:p>
        </p:txBody>
      </p:sp>
      <p:sp>
        <p:nvSpPr>
          <p:cNvPr id="125" name="Google Shape;125;p17"/>
          <p:cNvSpPr txBox="1">
            <a:spLocks noGrp="1"/>
          </p:cNvSpPr>
          <p:nvPr>
            <p:ph type="body" idx="1"/>
          </p:nvPr>
        </p:nvSpPr>
        <p:spPr>
          <a:xfrm>
            <a:off x="471564" y="1702475"/>
            <a:ext cx="8134554" cy="3112200"/>
          </a:xfrm>
          <a:prstGeom prst="rect">
            <a:avLst/>
          </a:prstGeom>
        </p:spPr>
        <p:txBody>
          <a:bodyPr spcFirstLastPara="1" wrap="square" lIns="91425" tIns="91425" rIns="91425" bIns="91425" anchor="t" anchorCtr="0">
            <a:noAutofit/>
          </a:bodyPr>
          <a:lstStyle/>
          <a:p>
            <a:pPr>
              <a:lnSpc>
                <a:spcPct val="200000"/>
              </a:lnSpc>
              <a:buClr>
                <a:schemeClr val="accent1"/>
              </a:buClr>
              <a:buSzPct val="120000"/>
            </a:pPr>
            <a:r>
              <a:rPr lang="en-US" sz="1200" dirty="0">
                <a:solidFill>
                  <a:schemeClr val="dk1"/>
                </a:solidFill>
                <a:latin typeface="Quattrocento Sans"/>
                <a:ea typeface="Quattrocento Sans"/>
                <a:cs typeface="Quattrocento Sans"/>
                <a:sym typeface="Quattrocento Sans"/>
              </a:rPr>
              <a:t>Determine the liver metabolomic profile of opioid overdose model.</a:t>
            </a:r>
          </a:p>
          <a:p>
            <a:pPr>
              <a:lnSpc>
                <a:spcPct val="200000"/>
              </a:lnSpc>
              <a:buClr>
                <a:schemeClr val="accent1"/>
              </a:buClr>
              <a:buSzPct val="120000"/>
            </a:pPr>
            <a:r>
              <a:rPr lang="en-US" sz="1200" dirty="0">
                <a:solidFill>
                  <a:schemeClr val="dk1"/>
                </a:solidFill>
                <a:latin typeface="Quattrocento Sans"/>
                <a:ea typeface="Quattrocento Sans"/>
                <a:cs typeface="Quattrocento Sans"/>
                <a:sym typeface="Quattrocento Sans"/>
              </a:rPr>
              <a:t>Elucidate the therapeutic effect of glutamate transporter </a:t>
            </a:r>
            <a:r>
              <a:rPr lang="en-US" sz="1200" dirty="0" err="1">
                <a:solidFill>
                  <a:schemeClr val="dk1"/>
                </a:solidFill>
                <a:latin typeface="Quattrocento Sans"/>
                <a:ea typeface="Quattrocento Sans"/>
                <a:cs typeface="Quattrocento Sans"/>
                <a:sym typeface="Quattrocento Sans"/>
              </a:rPr>
              <a:t>upregulators</a:t>
            </a:r>
            <a:r>
              <a:rPr lang="en-US" sz="1200" dirty="0">
                <a:solidFill>
                  <a:schemeClr val="dk1"/>
                </a:solidFill>
                <a:latin typeface="Quattrocento Sans"/>
                <a:ea typeface="Quattrocento Sans"/>
                <a:cs typeface="Quattrocento Sans"/>
                <a:sym typeface="Quattrocento Sans"/>
              </a:rPr>
              <a:t> on metabolomic changes of opioid overdose model.</a:t>
            </a:r>
          </a:p>
          <a:p>
            <a:pPr>
              <a:lnSpc>
                <a:spcPct val="200000"/>
              </a:lnSpc>
              <a:buClr>
                <a:schemeClr val="accent1"/>
              </a:buClr>
              <a:buSzPct val="120000"/>
            </a:pPr>
            <a:r>
              <a:rPr lang="en-US" sz="1200" dirty="0">
                <a:solidFill>
                  <a:schemeClr val="dk1"/>
                </a:solidFill>
                <a:latin typeface="Quattrocento Sans"/>
                <a:ea typeface="Quattrocento Sans"/>
                <a:cs typeface="Quattrocento Sans"/>
                <a:sym typeface="Quattrocento Sans"/>
              </a:rPr>
              <a:t>To determine and compare the effects of the two B-lactams, Ceftriaxone and MC100093 across these profiles.</a:t>
            </a:r>
          </a:p>
          <a:p>
            <a:pPr>
              <a:lnSpc>
                <a:spcPct val="200000"/>
              </a:lnSpc>
              <a:buClr>
                <a:schemeClr val="accent1"/>
              </a:buClr>
              <a:buSzPct val="120000"/>
            </a:pPr>
            <a:endParaRPr lang="en-US" sz="1200" dirty="0">
              <a:solidFill>
                <a:schemeClr val="dk1"/>
              </a:solidFill>
              <a:latin typeface="Quattrocento Sans"/>
              <a:ea typeface="Quattrocento Sans"/>
              <a:cs typeface="Quattrocento Sans"/>
              <a:sym typeface="Quattrocento Sans"/>
            </a:endParaRPr>
          </a:p>
          <a:p>
            <a:pPr>
              <a:lnSpc>
                <a:spcPct val="200000"/>
              </a:lnSpc>
              <a:buClr>
                <a:schemeClr val="accent1"/>
              </a:buClr>
              <a:buSzPct val="120000"/>
            </a:pPr>
            <a:endParaRPr lang="en-US" sz="1200" b="0" i="0" dirty="0">
              <a:solidFill>
                <a:schemeClr val="tx1"/>
              </a:solidFill>
              <a:effectLst/>
              <a:latin typeface="Quattrocento Sans" panose="020B0502050000020003" pitchFamily="34" charset="0"/>
            </a:endParaRPr>
          </a:p>
          <a:p>
            <a:pPr marL="457200" lvl="0" indent="-381000" algn="l" rtl="0">
              <a:lnSpc>
                <a:spcPct val="200000"/>
              </a:lnSpc>
              <a:spcBef>
                <a:spcPts val="600"/>
              </a:spcBef>
              <a:spcAft>
                <a:spcPts val="0"/>
              </a:spcAft>
              <a:buClr>
                <a:schemeClr val="accent1"/>
              </a:buClr>
              <a:buSzPct val="120000"/>
              <a:buChar char="◉"/>
            </a:pPr>
            <a:endParaRPr lang="en-US" sz="1200" b="0" i="0" dirty="0">
              <a:solidFill>
                <a:schemeClr val="tx1"/>
              </a:solidFill>
              <a:effectLst/>
              <a:latin typeface="Quattrocento Sans" panose="020B0502050000020003"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2" name="Picture 1" descr="Text&#10;&#10;Description automatically generated">
            <a:extLst>
              <a:ext uri="{FF2B5EF4-FFF2-40B4-BE49-F238E27FC236}">
                <a16:creationId xmlns:a16="http://schemas.microsoft.com/office/drawing/2014/main" id="{D16C9F13-682D-7FA3-8BB2-597A5D821D45}"/>
              </a:ext>
            </a:extLst>
          </p:cNvPr>
          <p:cNvPicPr>
            <a:picLocks noChangeAspect="1"/>
          </p:cNvPicPr>
          <p:nvPr/>
        </p:nvPicPr>
        <p:blipFill>
          <a:blip r:embed="rId3"/>
          <a:stretch>
            <a:fillRect/>
          </a:stretch>
        </p:blipFill>
        <p:spPr>
          <a:xfrm>
            <a:off x="52074" y="33894"/>
            <a:ext cx="1379850" cy="530092"/>
          </a:xfrm>
          <a:prstGeom prst="rect">
            <a:avLst/>
          </a:prstGeom>
        </p:spPr>
      </p:pic>
      <p:pic>
        <p:nvPicPr>
          <p:cNvPr id="3" name="Picture 2" descr="Text&#10;&#10;Description automatically generated">
            <a:extLst>
              <a:ext uri="{FF2B5EF4-FFF2-40B4-BE49-F238E27FC236}">
                <a16:creationId xmlns:a16="http://schemas.microsoft.com/office/drawing/2014/main" id="{918F5B04-B710-43CB-3238-44513A8C3D68}"/>
              </a:ext>
            </a:extLst>
          </p:cNvPr>
          <p:cNvPicPr>
            <a:picLocks noChangeAspect="1"/>
          </p:cNvPicPr>
          <p:nvPr/>
        </p:nvPicPr>
        <p:blipFill>
          <a:blip r:embed="rId4"/>
          <a:stretch>
            <a:fillRect/>
          </a:stretch>
        </p:blipFill>
        <p:spPr>
          <a:xfrm>
            <a:off x="7239618" y="33894"/>
            <a:ext cx="1876168" cy="530092"/>
          </a:xfrm>
          <a:prstGeom prst="rect">
            <a:avLst/>
          </a:prstGeom>
        </p:spPr>
      </p:pic>
    </p:spTree>
    <p:extLst>
      <p:ext uri="{BB962C8B-B14F-4D97-AF65-F5344CB8AC3E}">
        <p14:creationId xmlns:p14="http://schemas.microsoft.com/office/powerpoint/2010/main" val="213430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31399" y="1711250"/>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Methods</a:t>
            </a:r>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2</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2" name="Picture 1" descr="Text&#10;&#10;Description automatically generated">
            <a:extLst>
              <a:ext uri="{FF2B5EF4-FFF2-40B4-BE49-F238E27FC236}">
                <a16:creationId xmlns:a16="http://schemas.microsoft.com/office/drawing/2014/main" id="{EA96004C-3199-4AE7-BD79-5D57A2D0A970}"/>
              </a:ext>
            </a:extLst>
          </p:cNvPr>
          <p:cNvPicPr>
            <a:picLocks noChangeAspect="1"/>
          </p:cNvPicPr>
          <p:nvPr/>
        </p:nvPicPr>
        <p:blipFill>
          <a:blip r:embed="rId3"/>
          <a:stretch>
            <a:fillRect/>
          </a:stretch>
        </p:blipFill>
        <p:spPr>
          <a:xfrm>
            <a:off x="52074" y="33894"/>
            <a:ext cx="1379850" cy="530092"/>
          </a:xfrm>
          <a:prstGeom prst="rect">
            <a:avLst/>
          </a:prstGeom>
        </p:spPr>
      </p:pic>
      <p:pic>
        <p:nvPicPr>
          <p:cNvPr id="3" name="Picture 2" descr="Text&#10;&#10;Description automatically generated">
            <a:extLst>
              <a:ext uri="{FF2B5EF4-FFF2-40B4-BE49-F238E27FC236}">
                <a16:creationId xmlns:a16="http://schemas.microsoft.com/office/drawing/2014/main" id="{3359A214-DB1D-DCBE-86A1-C86B4F77635A}"/>
              </a:ext>
            </a:extLst>
          </p:cNvPr>
          <p:cNvPicPr>
            <a:picLocks noChangeAspect="1"/>
          </p:cNvPicPr>
          <p:nvPr/>
        </p:nvPicPr>
        <p:blipFill>
          <a:blip r:embed="rId4"/>
          <a:stretch>
            <a:fillRect/>
          </a:stretch>
        </p:blipFill>
        <p:spPr>
          <a:xfrm>
            <a:off x="7239618" y="33894"/>
            <a:ext cx="1876168" cy="530092"/>
          </a:xfrm>
          <a:prstGeom prst="rect">
            <a:avLst/>
          </a:prstGeom>
        </p:spPr>
      </p:pic>
    </p:spTree>
    <p:extLst>
      <p:ext uri="{BB962C8B-B14F-4D97-AF65-F5344CB8AC3E}">
        <p14:creationId xmlns:p14="http://schemas.microsoft.com/office/powerpoint/2010/main" val="3166204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Methods</a:t>
            </a:r>
            <a:endParaRPr dirty="0">
              <a:highlight>
                <a:schemeClr val="accent1"/>
              </a:highlight>
            </a:endParaRPr>
          </a:p>
        </p:txBody>
      </p:sp>
      <p:sp>
        <p:nvSpPr>
          <p:cNvPr id="125" name="Google Shape;125;p17"/>
          <p:cNvSpPr txBox="1">
            <a:spLocks noGrp="1"/>
          </p:cNvSpPr>
          <p:nvPr>
            <p:ph type="body" idx="1"/>
          </p:nvPr>
        </p:nvSpPr>
        <p:spPr>
          <a:xfrm>
            <a:off x="408672" y="1372464"/>
            <a:ext cx="8735327" cy="31122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600"/>
              </a:spcBef>
              <a:spcAft>
                <a:spcPts val="0"/>
              </a:spcAft>
              <a:buClr>
                <a:schemeClr val="accent1"/>
              </a:buClr>
              <a:buSzPct val="120000"/>
              <a:buChar char="◉"/>
            </a:pPr>
            <a:r>
              <a:rPr lang="en-US" sz="1400" dirty="0">
                <a:latin typeface="Quattrocento Sans" panose="020B0502050000020003" pitchFamily="34" charset="0"/>
              </a:rPr>
              <a:t>36 mice were divided into 4 groups: Control, Fentanyl, </a:t>
            </a:r>
            <a:r>
              <a:rPr lang="en-US" sz="1400" dirty="0" err="1">
                <a:latin typeface="Quattrocento Sans" panose="020B0502050000020003" pitchFamily="34" charset="0"/>
              </a:rPr>
              <a:t>Fentanyl+Ceftriaxone</a:t>
            </a:r>
            <a:r>
              <a:rPr lang="en-US" sz="1400" dirty="0">
                <a:latin typeface="Quattrocento Sans" panose="020B0502050000020003" pitchFamily="34" charset="0"/>
              </a:rPr>
              <a:t>, </a:t>
            </a:r>
            <a:r>
              <a:rPr lang="en-US" sz="1400" dirty="0" err="1">
                <a:latin typeface="Quattrocento Sans" panose="020B0502050000020003" pitchFamily="34" charset="0"/>
              </a:rPr>
              <a:t>Fentanyl+MC</a:t>
            </a:r>
            <a:r>
              <a:rPr lang="en-US" sz="1400" dirty="0">
                <a:latin typeface="Quattrocento Sans" panose="020B0502050000020003" pitchFamily="34" charset="0"/>
              </a:rPr>
              <a:t>.</a:t>
            </a:r>
          </a:p>
          <a:p>
            <a:pPr marL="457200" lvl="0" indent="-381000" algn="l" rtl="0">
              <a:lnSpc>
                <a:spcPct val="200000"/>
              </a:lnSpc>
              <a:spcBef>
                <a:spcPts val="600"/>
              </a:spcBef>
              <a:spcAft>
                <a:spcPts val="0"/>
              </a:spcAft>
              <a:buClr>
                <a:schemeClr val="accent1"/>
              </a:buClr>
              <a:buSzPct val="120000"/>
              <a:buChar char="◉"/>
            </a:pPr>
            <a:r>
              <a:rPr lang="en-US" sz="1400" dirty="0">
                <a:latin typeface="Quattrocento Sans" panose="020B0502050000020003" pitchFamily="34" charset="0"/>
              </a:rPr>
              <a:t>Fentanyl and treatments were administered for a total of 9 days, with the injections being on alternate days, while control group received normal saline. </a:t>
            </a:r>
          </a:p>
          <a:p>
            <a:pPr marL="457200" lvl="0" indent="-381000" algn="l" rtl="0">
              <a:lnSpc>
                <a:spcPct val="200000"/>
              </a:lnSpc>
              <a:spcBef>
                <a:spcPts val="600"/>
              </a:spcBef>
              <a:spcAft>
                <a:spcPts val="0"/>
              </a:spcAft>
              <a:buClr>
                <a:schemeClr val="accent1"/>
              </a:buClr>
              <a:buSzPct val="120000"/>
              <a:buChar char="◉"/>
            </a:pPr>
            <a:r>
              <a:rPr lang="en-US" sz="1400" dirty="0">
                <a:latin typeface="Quattrocento Sans" panose="020B0502050000020003" pitchFamily="34" charset="0"/>
              </a:rPr>
              <a:t>Post-injection metabolomic analysis of 35 metabolites.</a:t>
            </a:r>
          </a:p>
          <a:p>
            <a:pPr>
              <a:lnSpc>
                <a:spcPct val="200000"/>
              </a:lnSpc>
              <a:buClr>
                <a:schemeClr val="accent1"/>
              </a:buClr>
              <a:buSzPct val="120000"/>
            </a:pPr>
            <a:r>
              <a:rPr lang="en-US" sz="1400" dirty="0">
                <a:latin typeface="Quattrocento Sans" panose="020B0502050000020003" pitchFamily="34" charset="0"/>
              </a:rPr>
              <a:t>Gas Chromatography Mass Spectrometry (GC-MS) was </a:t>
            </a:r>
            <a:r>
              <a:rPr lang="en-US" sz="1400" dirty="0">
                <a:solidFill>
                  <a:schemeClr val="dk1"/>
                </a:solidFill>
                <a:latin typeface="Quattrocento Sans"/>
                <a:ea typeface="Quattrocento Sans"/>
                <a:cs typeface="Quattrocento Sans"/>
                <a:sym typeface="Quattrocento Sans"/>
              </a:rPr>
              <a:t>used to measure different metabolites in the brain. </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2" name="Google Shape;88;p18">
            <a:extLst>
              <a:ext uri="{FF2B5EF4-FFF2-40B4-BE49-F238E27FC236}">
                <a16:creationId xmlns:a16="http://schemas.microsoft.com/office/drawing/2014/main" id="{52635F3E-132D-B282-7688-2D57000D1F86}"/>
              </a:ext>
            </a:extLst>
          </p:cNvPr>
          <p:cNvPicPr preferRelativeResize="0"/>
          <p:nvPr/>
        </p:nvPicPr>
        <p:blipFill>
          <a:blip r:embed="rId3">
            <a:alphaModFix/>
          </a:blip>
          <a:stretch>
            <a:fillRect/>
          </a:stretch>
        </p:blipFill>
        <p:spPr>
          <a:xfrm>
            <a:off x="4890193" y="4140142"/>
            <a:ext cx="3653034" cy="950284"/>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786787D7-DBF2-1B56-CFAA-A40F3E2E3ED4}"/>
              </a:ext>
            </a:extLst>
          </p:cNvPr>
          <p:cNvPicPr>
            <a:picLocks noChangeAspect="1"/>
          </p:cNvPicPr>
          <p:nvPr/>
        </p:nvPicPr>
        <p:blipFill>
          <a:blip r:embed="rId4"/>
          <a:stretch>
            <a:fillRect/>
          </a:stretch>
        </p:blipFill>
        <p:spPr>
          <a:xfrm>
            <a:off x="52074" y="33894"/>
            <a:ext cx="1379850" cy="530092"/>
          </a:xfrm>
          <a:prstGeom prst="rect">
            <a:avLst/>
          </a:prstGeom>
        </p:spPr>
      </p:pic>
      <p:pic>
        <p:nvPicPr>
          <p:cNvPr id="4" name="Picture 3" descr="Text&#10;&#10;Description automatically generated">
            <a:extLst>
              <a:ext uri="{FF2B5EF4-FFF2-40B4-BE49-F238E27FC236}">
                <a16:creationId xmlns:a16="http://schemas.microsoft.com/office/drawing/2014/main" id="{991B591B-F86B-C94A-637F-D08022B017C1}"/>
              </a:ext>
            </a:extLst>
          </p:cNvPr>
          <p:cNvPicPr>
            <a:picLocks noChangeAspect="1"/>
          </p:cNvPicPr>
          <p:nvPr/>
        </p:nvPicPr>
        <p:blipFill>
          <a:blip r:embed="rId5"/>
          <a:stretch>
            <a:fillRect/>
          </a:stretch>
        </p:blipFill>
        <p:spPr>
          <a:xfrm>
            <a:off x="7239618" y="33894"/>
            <a:ext cx="1876168" cy="530092"/>
          </a:xfrm>
          <a:prstGeom prst="rect">
            <a:avLst/>
          </a:prstGeom>
        </p:spPr>
      </p:pic>
    </p:spTree>
    <p:extLst>
      <p:ext uri="{BB962C8B-B14F-4D97-AF65-F5344CB8AC3E}">
        <p14:creationId xmlns:p14="http://schemas.microsoft.com/office/powerpoint/2010/main" val="4047295119"/>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10207</TotalTime>
  <Words>1032</Words>
  <Application>Microsoft Office PowerPoint</Application>
  <PresentationFormat>On-screen Show (16:9)</PresentationFormat>
  <Paragraphs>131</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Lora</vt:lpstr>
      <vt:lpstr>Quattrocento Sans</vt:lpstr>
      <vt:lpstr>Calibri</vt:lpstr>
      <vt:lpstr>Viola template</vt:lpstr>
      <vt:lpstr>Liver Metabolomics Analysis in Mouse Model of Fentanyl Overdose Treated with Beta-Lactam</vt:lpstr>
      <vt:lpstr>Outlines</vt:lpstr>
      <vt:lpstr>Introduction </vt:lpstr>
      <vt:lpstr>Introduction</vt:lpstr>
      <vt:lpstr>Introduction</vt:lpstr>
      <vt:lpstr>Introduction</vt:lpstr>
      <vt:lpstr>Objectives</vt:lpstr>
      <vt:lpstr>Methods</vt:lpstr>
      <vt:lpstr>Methods</vt:lpstr>
      <vt:lpstr>Experimental timeline</vt:lpstr>
      <vt:lpstr>Methods Statistical Analysis</vt:lpstr>
      <vt:lpstr>Results</vt:lpstr>
      <vt:lpstr>Results Effects of Fentanyl, Ceftriaxone, and MC-100093 on Selected Sugars</vt:lpstr>
      <vt:lpstr>Results Effects of Fentanyl, Ceftriaxone, and MC-100093 on Selected Amino Acids (Alanine, Methionine, Glycine, L-proline, Methylleucine, Phenylethanolamine)</vt:lpstr>
      <vt:lpstr>Results Effects of Fentanyl, Ceftriaxone, and MC-100093 on Selected Fatty Acids</vt:lpstr>
      <vt:lpstr>Results Effects of Fentanyl, Ceftriaxone, and MC-100093 on Lactic acid, Succinic acid, Allonic acid, Carbonic acid, Phosphoric acid, 2- Pipecolic acid</vt:lpstr>
      <vt:lpstr>Results Effects of Fentanyl, Ceftriaxone, and MC-100093 on 2-Hexenedioic acid, 2-Ketoisocaproic acid, 2-deoxyerythropentoic acid, octanedioic acid, azelaic acid and pyruvic acid</vt:lpstr>
      <vt:lpstr>Results Effects of Fentanyl, Ceftriaxone, and MC-100093 on Carbachol, Pentaglycerine, Biuret, Urea and, Beta prostaglandin</vt:lpstr>
      <vt:lpstr>Results Effects of Fentanyl, Ceftriaxone, and MC-100093 on 2-methylpropanetriol, ornithine, gamma lactone, dihydroxy acetone and 4,5 octanediol</vt:lpstr>
      <vt:lpstr>Results Overall Metabolomic Profiling of Fentanyl, Fentanyl-Ceftriaxone and Fentanyl- MC-100093 Groups</vt:lpstr>
      <vt:lpstr>Results Partial Least Squares-Discriminant Analysis Model of Control, Fentanyl, Fentanyl-Ceftriaxone and Fentanyl-MC-100093 Metabolomic Profiles </vt:lpstr>
      <vt:lpstr>Results Heatmap Analysis Model of Control, Fentanyl, Fentanyl-Ceftriaxone and Fentanyl-MC-100093 Metabolomic Profiles</vt:lpstr>
      <vt:lpstr>Results Enrichment Pathways Analysis Involved in Altered Metabolites</vt:lpstr>
      <vt:lpstr>Discussion/Conclusion</vt:lpstr>
      <vt:lpstr>Discussion</vt:lpstr>
      <vt:lpstr>Discussion Significance?</vt:lpstr>
      <vt:lpstr>Discussion Significance?</vt:lpstr>
      <vt:lpstr>Conclusion</vt:lpstr>
      <vt:lpstr>Conclusion</vt:lpstr>
      <vt:lpstr>Questions and discussion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 Activity</dc:title>
  <dc:creator>Abdulrahman</dc:creator>
  <cp:lastModifiedBy>عبد الرحمن</cp:lastModifiedBy>
  <cp:revision>27</cp:revision>
  <dcterms:modified xsi:type="dcterms:W3CDTF">2023-04-29T16:58:12Z</dcterms:modified>
</cp:coreProperties>
</file>